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</p:sldMasterIdLst>
  <p:notesMasterIdLst>
    <p:notesMasterId r:id="rId29"/>
  </p:notesMasterIdLst>
  <p:sldIdLst>
    <p:sldId id="268" r:id="rId6"/>
    <p:sldId id="256" r:id="rId7"/>
    <p:sldId id="257" r:id="rId8"/>
    <p:sldId id="258" r:id="rId9"/>
    <p:sldId id="259" r:id="rId10"/>
    <p:sldId id="260" r:id="rId11"/>
    <p:sldId id="261" r:id="rId12"/>
    <p:sldId id="262" r:id="rId13"/>
    <p:sldId id="266" r:id="rId14"/>
    <p:sldId id="265" r:id="rId15"/>
    <p:sldId id="284" r:id="rId16"/>
    <p:sldId id="270" r:id="rId17"/>
    <p:sldId id="271" r:id="rId18"/>
    <p:sldId id="278" r:id="rId19"/>
    <p:sldId id="276" r:id="rId20"/>
    <p:sldId id="277" r:id="rId21"/>
    <p:sldId id="275" r:id="rId22"/>
    <p:sldId id="274" r:id="rId23"/>
    <p:sldId id="273" r:id="rId24"/>
    <p:sldId id="272" r:id="rId25"/>
    <p:sldId id="279" r:id="rId26"/>
    <p:sldId id="282" r:id="rId27"/>
    <p:sldId id="283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28244"/>
    <a:srgbClr val="159B15"/>
    <a:srgbClr val="000000"/>
    <a:srgbClr val="E0E5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047" autoAdjust="0"/>
    <p:restoredTop sz="90110" autoAdjust="0"/>
  </p:normalViewPr>
  <p:slideViewPr>
    <p:cSldViewPr>
      <p:cViewPr>
        <p:scale>
          <a:sx n="150" d="100"/>
          <a:sy n="150" d="100"/>
        </p:scale>
        <p:origin x="-72" y="-72"/>
      </p:cViewPr>
      <p:guideLst>
        <p:guide orient="horz" pos="2160"/>
        <p:guide orient="horz" pos="768"/>
        <p:guide orient="horz" pos="1536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75D997-F5EE-4794-905C-EC0BABD1236B}" type="datetimeFigureOut">
              <a:rPr lang="en-US" smtClean="0"/>
              <a:pPr/>
              <a:t>10/4/2018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B2855E-F846-4AE7-9474-7C566444AF1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79038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B2855E-F846-4AE7-9474-7C566444AF10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4590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B2855E-F846-4AE7-9474-7C566444AF10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20798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B2855E-F846-4AE7-9474-7C566444AF10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69101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2082B-2ADA-4E7C-AC77-43D2ABA2B7BB}" type="datetimeFigureOut">
              <a:rPr lang="en-US" smtClean="0"/>
              <a:pPr/>
              <a:t>10/4/2018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4692C-6C45-4520-B48C-043C3935742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12232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2082B-2ADA-4E7C-AC77-43D2ABA2B7BB}" type="datetimeFigureOut">
              <a:rPr lang="en-US" smtClean="0"/>
              <a:pPr/>
              <a:t>10/4/2018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4692C-6C45-4520-B48C-043C3935742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08683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2082B-2ADA-4E7C-AC77-43D2ABA2B7BB}" type="datetimeFigureOut">
              <a:rPr lang="en-US" smtClean="0"/>
              <a:pPr/>
              <a:t>10/4/2018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4692C-6C45-4520-B48C-043C3935742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09600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776710-93D3-4324-8780-F3619CC0F43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80842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50FA6A-6025-43E4-9839-D721ED77651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83620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51566E-BC36-4FC9-AF00-4EFDA40FC32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18758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B1B4D9-B26B-45B1-BC5E-E3F9026F78E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25621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B45A36-910A-4E6B-ABAD-2D088779FE33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13554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2B9149-6388-4BAC-8B86-90852604379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75863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5CFF21-C16F-4E70-B510-DF871575CDC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325884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B949A8-C1AE-4277-A810-2389DB5C2B6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17005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2082B-2ADA-4E7C-AC77-43D2ABA2B7BB}" type="datetimeFigureOut">
              <a:rPr lang="en-US" smtClean="0"/>
              <a:pPr/>
              <a:t>10/4/2018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4692C-6C45-4520-B48C-043C3935742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387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3ADAAC-156B-42C6-A49E-F7D03CDA0FF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273918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00680F-6008-4AD5-9F16-D8ECD445FF5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152053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17306A-1662-4FFF-BB55-FC48B58FA96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96569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2082B-2ADA-4E7C-AC77-43D2ABA2B7BB}" type="datetimeFigureOut">
              <a:rPr lang="en-US" smtClean="0"/>
              <a:pPr/>
              <a:t>10/4/2018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4692C-6C45-4520-B48C-043C3935742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926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2082B-2ADA-4E7C-AC77-43D2ABA2B7BB}" type="datetimeFigureOut">
              <a:rPr lang="en-US" smtClean="0"/>
              <a:pPr/>
              <a:t>10/4/2018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4692C-6C45-4520-B48C-043C3935742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64244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2082B-2ADA-4E7C-AC77-43D2ABA2B7BB}" type="datetimeFigureOut">
              <a:rPr lang="en-US" smtClean="0"/>
              <a:pPr/>
              <a:t>10/4/2018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4692C-6C45-4520-B48C-043C3935742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71165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2082B-2ADA-4E7C-AC77-43D2ABA2B7BB}" type="datetimeFigureOut">
              <a:rPr lang="en-US" smtClean="0"/>
              <a:pPr/>
              <a:t>10/4/2018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4692C-6C45-4520-B48C-043C3935742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68042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2082B-2ADA-4E7C-AC77-43D2ABA2B7BB}" type="datetimeFigureOut">
              <a:rPr lang="en-US" smtClean="0"/>
              <a:pPr/>
              <a:t>10/4/2018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4692C-6C45-4520-B48C-043C3935742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77561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2082B-2ADA-4E7C-AC77-43D2ABA2B7BB}" type="datetimeFigureOut">
              <a:rPr lang="en-US" smtClean="0"/>
              <a:pPr/>
              <a:t>10/4/2018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4692C-6C45-4520-B48C-043C3935742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2160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2082B-2ADA-4E7C-AC77-43D2ABA2B7BB}" type="datetimeFigureOut">
              <a:rPr lang="en-US" smtClean="0"/>
              <a:pPr/>
              <a:t>10/4/2018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4692C-6C45-4520-B48C-043C3935742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90844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12082B-2ADA-4E7C-AC77-43D2ABA2B7BB}" type="datetimeFigureOut">
              <a:rPr lang="en-US" smtClean="0"/>
              <a:pPr/>
              <a:t>10/4/2018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34692C-6C45-4520-B48C-043C3935742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32949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347907A-BDB8-43D7-8980-A7138C7BE37C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1090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" Target="slide20.xml"/><Relationship Id="rId13" Type="http://schemas.openxmlformats.org/officeDocument/2006/relationships/slide" Target="slide15.xml"/><Relationship Id="rId3" Type="http://schemas.openxmlformats.org/officeDocument/2006/relationships/image" Target="../media/image16.png"/><Relationship Id="rId7" Type="http://schemas.openxmlformats.org/officeDocument/2006/relationships/slide" Target="slide19.xml"/><Relationship Id="rId12" Type="http://schemas.openxmlformats.org/officeDocument/2006/relationships/slide" Target="slide14.xm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18.xml"/><Relationship Id="rId11" Type="http://schemas.openxmlformats.org/officeDocument/2006/relationships/slide" Target="slide13.xml"/><Relationship Id="rId5" Type="http://schemas.openxmlformats.org/officeDocument/2006/relationships/slide" Target="slide17.xml"/><Relationship Id="rId15" Type="http://schemas.openxmlformats.org/officeDocument/2006/relationships/slide" Target="slide22.xml"/><Relationship Id="rId10" Type="http://schemas.openxmlformats.org/officeDocument/2006/relationships/slide" Target="slide12.xml"/><Relationship Id="rId4" Type="http://schemas.openxmlformats.org/officeDocument/2006/relationships/image" Target="../media/image1.jpeg"/><Relationship Id="rId9" Type="http://schemas.openxmlformats.org/officeDocument/2006/relationships/slide" Target="slide21.xml"/><Relationship Id="rId14" Type="http://schemas.openxmlformats.org/officeDocument/2006/relationships/slide" Target="slide1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19.png"/><Relationship Id="rId2" Type="http://schemas.microsoft.com/office/2007/relationships/media" Target="../media/media1.wav"/><Relationship Id="rId1" Type="http://schemas.openxmlformats.org/officeDocument/2006/relationships/audio" Target="NULL" TargetMode="Externa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slide" Target="slide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19.png"/><Relationship Id="rId2" Type="http://schemas.microsoft.com/office/2007/relationships/media" Target="../media/media1.wav"/><Relationship Id="rId1" Type="http://schemas.openxmlformats.org/officeDocument/2006/relationships/audio" Target="NULL" TargetMode="Externa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slide" Target="slide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19.png"/><Relationship Id="rId2" Type="http://schemas.microsoft.com/office/2007/relationships/media" Target="../media/media1.wav"/><Relationship Id="rId1" Type="http://schemas.openxmlformats.org/officeDocument/2006/relationships/audio" Target="NULL" TargetMode="Externa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slide" Target="slide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19.png"/><Relationship Id="rId2" Type="http://schemas.microsoft.com/office/2007/relationships/media" Target="../media/media1.wav"/><Relationship Id="rId1" Type="http://schemas.openxmlformats.org/officeDocument/2006/relationships/audio" Target="NULL" TargetMode="Externa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slide" Target="slide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19.png"/><Relationship Id="rId2" Type="http://schemas.microsoft.com/office/2007/relationships/media" Target="../media/media1.wav"/><Relationship Id="rId1" Type="http://schemas.openxmlformats.org/officeDocument/2006/relationships/audio" Target="NULL" TargetMode="Externa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slide" Target="slide11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slideLayout" Target="../slideLayouts/slideLayout18.xml"/><Relationship Id="rId7" Type="http://schemas.openxmlformats.org/officeDocument/2006/relationships/slide" Target="slide11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20.gif"/><Relationship Id="rId5" Type="http://schemas.openxmlformats.org/officeDocument/2006/relationships/image" Target="../media/image18.png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slideLayout" Target="../slideLayouts/slideLayout18.xml"/><Relationship Id="rId7" Type="http://schemas.openxmlformats.org/officeDocument/2006/relationships/slide" Target="slide11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20.gif"/><Relationship Id="rId5" Type="http://schemas.openxmlformats.org/officeDocument/2006/relationships/image" Target="../media/image18.png"/><Relationship Id="rId4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slideLayout" Target="../slideLayouts/slideLayout18.xml"/><Relationship Id="rId7" Type="http://schemas.openxmlformats.org/officeDocument/2006/relationships/slide" Target="slide11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20.gif"/><Relationship Id="rId5" Type="http://schemas.openxmlformats.org/officeDocument/2006/relationships/image" Target="../media/image18.png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9.png"/><Relationship Id="rId3" Type="http://schemas.openxmlformats.org/officeDocument/2006/relationships/slide" Target="slide4.xml"/><Relationship Id="rId7" Type="http://schemas.openxmlformats.org/officeDocument/2006/relationships/slide" Target="slide5.xml"/><Relationship Id="rId12" Type="http://schemas.openxmlformats.org/officeDocument/2006/relationships/slide" Target="slide7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2.wmf"/><Relationship Id="rId5" Type="http://schemas.openxmlformats.org/officeDocument/2006/relationships/slide" Target="slide3.xml"/><Relationship Id="rId10" Type="http://schemas.openxmlformats.org/officeDocument/2006/relationships/image" Target="../media/image8.png"/><Relationship Id="rId4" Type="http://schemas.openxmlformats.org/officeDocument/2006/relationships/image" Target="../media/image5.jpeg"/><Relationship Id="rId9" Type="http://schemas.openxmlformats.org/officeDocument/2006/relationships/slide" Target="slide6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slideLayout" Target="../slideLayouts/slideLayout18.xml"/><Relationship Id="rId7" Type="http://schemas.openxmlformats.org/officeDocument/2006/relationships/slide" Target="slide11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20.gif"/><Relationship Id="rId5" Type="http://schemas.openxmlformats.org/officeDocument/2006/relationships/image" Target="../media/image18.png"/><Relationship Id="rId4" Type="http://schemas.openxmlformats.org/officeDocument/2006/relationships/image" Target="../media/image19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slideLayout" Target="../slideLayouts/slideLayout18.xml"/><Relationship Id="rId7" Type="http://schemas.openxmlformats.org/officeDocument/2006/relationships/slide" Target="slide11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20.gif"/><Relationship Id="rId5" Type="http://schemas.openxmlformats.org/officeDocument/2006/relationships/image" Target="../media/image18.png"/><Relationship Id="rId4" Type="http://schemas.openxmlformats.org/officeDocument/2006/relationships/image" Target="../media/image1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3.png"/><Relationship Id="rId4" Type="http://schemas.microsoft.com/office/2007/relationships/hdphoto" Target="../media/hdphoto1.wd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nsurance.oregon.gov/" TargetMode="Externa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066800" y="554182"/>
            <a:ext cx="7162800" cy="34163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7200" dirty="0" smtClean="0">
                <a:solidFill>
                  <a:srgbClr val="000000"/>
                </a:solidFill>
                <a:latin typeface="Berlin Sans FB Demi" pitchFamily="34" charset="0"/>
              </a:rPr>
              <a:t>Adventures </a:t>
            </a:r>
          </a:p>
          <a:p>
            <a:pPr algn="ctr"/>
            <a:r>
              <a:rPr lang="en-US" sz="7200" dirty="0" smtClean="0">
                <a:solidFill>
                  <a:srgbClr val="000000"/>
                </a:solidFill>
                <a:latin typeface="Berlin Sans FB Demi" pitchFamily="34" charset="0"/>
              </a:rPr>
              <a:t>In</a:t>
            </a:r>
          </a:p>
          <a:p>
            <a:pPr algn="ctr"/>
            <a:r>
              <a:rPr lang="en-US" sz="7200" dirty="0" smtClean="0">
                <a:solidFill>
                  <a:srgbClr val="000000"/>
                </a:solidFill>
                <a:latin typeface="Berlin Sans FB Demi" pitchFamily="34" charset="0"/>
              </a:rPr>
              <a:t> Auto Insurance</a:t>
            </a:r>
            <a:endParaRPr lang="en-US" sz="7200" dirty="0">
              <a:solidFill>
                <a:srgbClr val="000000"/>
              </a:solidFill>
              <a:latin typeface="Berlin Sans FB Demi" pitchFamily="34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1448346" y="3124200"/>
            <a:ext cx="5038055" cy="3906312"/>
            <a:chOff x="1448346" y="3425153"/>
            <a:chExt cx="5038055" cy="3906312"/>
          </a:xfrm>
        </p:grpSpPr>
        <p:pic>
          <p:nvPicPr>
            <p:cNvPr id="1033" name="Picture 9" descr="C:\Documents and Settings\jeffrikp.CBS\Local Settings\Temporary Internet Files\Content.IE5\VXQ21NE6\MC900312098[1].wmf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672357">
              <a:off x="5147325" y="3425153"/>
              <a:ext cx="1339076" cy="39063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9" descr="C:\Documents and Settings\jeffrikp.CBS\Local Settings\Temporary Internet Files\Content.IE5\VXQ21NE6\MC900312098[1].wmf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8764031" flipH="1">
              <a:off x="2771740" y="3480171"/>
              <a:ext cx="1259524" cy="39063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4" name="Picture 10" descr="C:\Documents and Settings\jeffrikp.CBS\Local Settings\Temporary Internet Files\Content.IE5\VXQ21NE6\MC900441424[1]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10000" y="4343400"/>
              <a:ext cx="1600200" cy="1600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" name="TextBox 2"/>
          <p:cNvSpPr txBox="1"/>
          <p:nvPr/>
        </p:nvSpPr>
        <p:spPr>
          <a:xfrm>
            <a:off x="152400" y="6290846"/>
            <a:ext cx="8610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b="1" dirty="0" smtClean="0">
                <a:latin typeface="Calibri" pitchFamily="34" charset="0"/>
                <a:cs typeface="Calibri" pitchFamily="34" charset="0"/>
              </a:rPr>
              <a:t>Created by Oregon’s Department of Consumer and Business Services, Insurance Division. </a:t>
            </a:r>
            <a:endParaRPr lang="en-US" sz="1600" b="1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3076" name="Picture 4" descr="picture of Oregon state seal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122" y="5763564"/>
            <a:ext cx="1070921" cy="106735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9959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381000"/>
            <a:ext cx="86868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atin typeface="Berlin Sans FB Demi" pitchFamily="34" charset="0"/>
              </a:rPr>
              <a:t>What’s your deductible?</a:t>
            </a:r>
          </a:p>
          <a:p>
            <a:pPr algn="ctr"/>
            <a:endParaRPr lang="en-US" sz="2400" dirty="0"/>
          </a:p>
          <a:p>
            <a:pPr algn="ctr"/>
            <a:r>
              <a:rPr lang="en-US" sz="2400" dirty="0" smtClean="0"/>
              <a:t>How much do you want to pay if you are in an accident?</a:t>
            </a:r>
            <a:endParaRPr lang="en-US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152400" y="1969340"/>
            <a:ext cx="8839200" cy="409342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</a:rPr>
              <a:t>$250 deductible</a:t>
            </a:r>
          </a:p>
          <a:p>
            <a:r>
              <a:rPr lang="en-US" sz="3600" dirty="0" smtClean="0"/>
              <a:t>Add $100 to your premium</a:t>
            </a:r>
          </a:p>
          <a:p>
            <a:endParaRPr lang="en-US" sz="2000" dirty="0"/>
          </a:p>
          <a:p>
            <a:r>
              <a:rPr lang="en-US" sz="3600" b="1" dirty="0" smtClean="0">
                <a:solidFill>
                  <a:srgbClr val="C00000"/>
                </a:solidFill>
              </a:rPr>
              <a:t>$500 deductible</a:t>
            </a:r>
          </a:p>
          <a:p>
            <a:r>
              <a:rPr lang="en-US" sz="3600" dirty="0" smtClean="0"/>
              <a:t>Add $50 to your premium</a:t>
            </a:r>
          </a:p>
          <a:p>
            <a:endParaRPr lang="en-US" sz="2400" dirty="0"/>
          </a:p>
          <a:p>
            <a:r>
              <a:rPr lang="en-US" sz="3600" b="1" dirty="0" smtClean="0">
                <a:solidFill>
                  <a:srgbClr val="C00000"/>
                </a:solidFill>
              </a:rPr>
              <a:t>$1,000 deductible</a:t>
            </a:r>
          </a:p>
          <a:p>
            <a:r>
              <a:rPr lang="en-US" sz="3600" dirty="0" smtClean="0"/>
              <a:t>Add $25 to your premium</a:t>
            </a:r>
            <a:endParaRPr lang="en-US" sz="3600" dirty="0"/>
          </a:p>
        </p:txBody>
      </p:sp>
      <p:sp>
        <p:nvSpPr>
          <p:cNvPr id="4" name="Action Button: Forward or Next 3">
            <a:hlinkClick r:id="" action="ppaction://hlinkshowjump?jump=nextslide" highlightClick="1"/>
          </p:cNvPr>
          <p:cNvSpPr/>
          <p:nvPr/>
        </p:nvSpPr>
        <p:spPr>
          <a:xfrm>
            <a:off x="8077200" y="6248400"/>
            <a:ext cx="609600" cy="5334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9035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0" y="1024928"/>
            <a:ext cx="3581994" cy="25213272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0" y="-3962400"/>
            <a:ext cx="3581994" cy="25213272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0" y="-6434436"/>
            <a:ext cx="3581994" cy="25213272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0" y="-1438872"/>
            <a:ext cx="3581994" cy="25213272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6540" y="-8906472"/>
            <a:ext cx="3581994" cy="25213272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0" y="-5166360"/>
            <a:ext cx="3581994" cy="25213272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0" y="-219672"/>
            <a:ext cx="3581994" cy="25213272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8920" y="-7680960"/>
            <a:ext cx="3581994" cy="25213272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8806" y="1075728"/>
            <a:ext cx="3581994" cy="25213272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0" y="-2658072"/>
            <a:ext cx="3581994" cy="2521327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5988" y="200025"/>
            <a:ext cx="4722813" cy="5667375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-1270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2209800" y="228600"/>
                </a:moveTo>
                <a:lnTo>
                  <a:pt x="2209800" y="5867400"/>
                </a:lnTo>
                <a:lnTo>
                  <a:pt x="6908801" y="5867400"/>
                </a:lnTo>
                <a:lnTo>
                  <a:pt x="6908801" y="228600"/>
                </a:lnTo>
                <a:close/>
                <a:moveTo>
                  <a:pt x="0" y="0"/>
                </a:moveTo>
                <a:lnTo>
                  <a:pt x="9144000" y="0"/>
                </a:lnTo>
                <a:lnTo>
                  <a:pt x="9144000" y="6858000"/>
                </a:lnTo>
                <a:lnTo>
                  <a:pt x="0" y="6858000"/>
                </a:lnTo>
                <a:close/>
              </a:path>
            </a:pathLst>
          </a:custGeom>
          <a:blipFill>
            <a:blip r:embed="rId4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-60034" y="-23838"/>
            <a:ext cx="2019951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Land on a </a:t>
            </a: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Odd</a:t>
            </a:r>
          </a:p>
          <a:p>
            <a:pPr lvl="0" algn="ctr"/>
            <a:r>
              <a:rPr lang="en-US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Number </a:t>
            </a: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Bad</a:t>
            </a:r>
          </a:p>
          <a:p>
            <a:pPr lvl="0" algn="ctr"/>
            <a:r>
              <a:rPr lang="en-US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Things </a:t>
            </a:r>
            <a:r>
              <a:rPr lang="en-US" sz="36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Happen</a:t>
            </a:r>
          </a:p>
          <a:p>
            <a:pPr lvl="0" algn="ctr"/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  <a:hlinkClick r:id="rId5" action="ppaction://hlinksldjump"/>
              </a:rPr>
              <a:t>1</a:t>
            </a:r>
            <a:endParaRPr lang="en-US" sz="36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lvl="0" algn="ctr"/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  <a:hlinkClick r:id="rId6" action="ppaction://hlinksldjump"/>
              </a:rPr>
              <a:t>3</a:t>
            </a:r>
            <a:endParaRPr lang="en-US" sz="36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lvl="0" algn="ctr"/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  <a:hlinkClick r:id="rId7" action="ppaction://hlinksldjump"/>
              </a:rPr>
              <a:t>5</a:t>
            </a:r>
            <a:endParaRPr lang="en-US" sz="36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lvl="0" algn="ctr"/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  <a:hlinkClick r:id="rId8" action="ppaction://hlinksldjump"/>
              </a:rPr>
              <a:t>7</a:t>
            </a:r>
            <a:endParaRPr lang="en-US" sz="36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lvl="0" algn="ctr"/>
            <a:r>
              <a: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  <a:hlinkClick r:id="rId9" action="ppaction://hlinksldjump"/>
              </a:rPr>
              <a:t>9</a:t>
            </a:r>
            <a:endParaRPr lang="en-US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7086601" y="76200"/>
            <a:ext cx="205740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Land on a </a:t>
            </a:r>
            <a:r>
              <a:rPr lang="en-US" sz="54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Even</a:t>
            </a:r>
            <a:r>
              <a:rPr lang="en-US" sz="36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en-US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Number </a:t>
            </a:r>
            <a:r>
              <a:rPr lang="en-US" sz="54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Good </a:t>
            </a:r>
            <a:r>
              <a:rPr lang="en-US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Things </a:t>
            </a:r>
            <a:r>
              <a:rPr lang="en-US" sz="36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Happen</a:t>
            </a:r>
          </a:p>
          <a:p>
            <a:pPr lvl="0" algn="ctr"/>
            <a:r>
              <a:rPr lang="en-US" sz="36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  <a:hlinkClick r:id="rId10" action="ppaction://hlinksldjump"/>
              </a:rPr>
              <a:t>0</a:t>
            </a:r>
            <a:endParaRPr lang="en-US" sz="3600" b="1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lvl="0" algn="ctr"/>
            <a:r>
              <a:rPr lang="en-US" sz="36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  <a:hlinkClick r:id="rId11" action="ppaction://hlinksldjump"/>
              </a:rPr>
              <a:t>2</a:t>
            </a:r>
            <a:endParaRPr lang="en-US" sz="3600" b="1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lvl="0" algn="ctr"/>
            <a:r>
              <a:rPr lang="en-US" sz="36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  <a:hlinkClick r:id="rId12" action="ppaction://hlinksldjump"/>
              </a:rPr>
              <a:t>4</a:t>
            </a:r>
            <a:endParaRPr lang="en-US" sz="3600" b="1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lvl="0" algn="ctr"/>
            <a:r>
              <a:rPr lang="en-US" sz="36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  <a:hlinkClick r:id="rId13" action="ppaction://hlinksldjump"/>
              </a:rPr>
              <a:t>6</a:t>
            </a:r>
            <a:endParaRPr lang="en-US" sz="3600" b="1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lvl="0" algn="ctr"/>
            <a:r>
              <a:rPr lang="en-US" sz="36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  <a:hlinkClick r:id="rId14" action="ppaction://hlinksldjump"/>
              </a:rPr>
              <a:t>8</a:t>
            </a:r>
            <a:endParaRPr lang="en-US" sz="36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8" name="Up Ribbon 27">
            <a:hlinkClick r:id="rId15" action="ppaction://hlinksldjump"/>
          </p:cNvPr>
          <p:cNvSpPr/>
          <p:nvPr/>
        </p:nvSpPr>
        <p:spPr>
          <a:xfrm>
            <a:off x="2072937" y="6376962"/>
            <a:ext cx="5029200" cy="339507"/>
          </a:xfrm>
          <a:prstGeom prst="ribbon2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Finished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0624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repeatCount="indefinite" autoRev="1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1.38889E-6 -3.42788 L 1.38889E-6 -3.988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7138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133600"/>
            <a:ext cx="91440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latin typeface="Copperplate Gothic Bold" pitchFamily="34" charset="0"/>
              </a:rPr>
              <a:t>You Completed a Driver’s Education Course</a:t>
            </a:r>
          </a:p>
          <a:p>
            <a:pPr algn="ctr"/>
            <a:endParaRPr lang="en-US" sz="3600" dirty="0">
              <a:latin typeface="Copperplate Gothic Bold" pitchFamily="34" charset="0"/>
            </a:endParaRPr>
          </a:p>
          <a:p>
            <a:pPr algn="ctr"/>
            <a:r>
              <a:rPr lang="en-US" sz="3600" dirty="0" smtClean="0">
                <a:latin typeface="Copperplate Gothic Bold" pitchFamily="34" charset="0"/>
              </a:rPr>
              <a:t>You can deduct </a:t>
            </a:r>
            <a:r>
              <a:rPr lang="en-US" sz="5400" dirty="0" smtClean="0">
                <a:solidFill>
                  <a:srgbClr val="159B15"/>
                </a:solidFill>
                <a:latin typeface="Copperplate Gothic Bold" pitchFamily="34" charset="0"/>
              </a:rPr>
              <a:t>$50 </a:t>
            </a:r>
            <a:r>
              <a:rPr lang="en-US" sz="3600" dirty="0" smtClean="0">
                <a:latin typeface="Copperplate Gothic Bold" pitchFamily="34" charset="0"/>
              </a:rPr>
              <a:t>from </a:t>
            </a:r>
            <a:br>
              <a:rPr lang="en-US" sz="3600" dirty="0" smtClean="0">
                <a:latin typeface="Copperplate Gothic Bold" pitchFamily="34" charset="0"/>
              </a:rPr>
            </a:br>
            <a:r>
              <a:rPr lang="en-US" sz="3600" dirty="0" smtClean="0">
                <a:latin typeface="Copperplate Gothic Bold" pitchFamily="34" charset="0"/>
              </a:rPr>
              <a:t>your Monthly Premiums </a:t>
            </a:r>
            <a:endParaRPr lang="en-US" sz="3600" dirty="0">
              <a:latin typeface="Copperplate Gothic Bold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0"/>
            <a:ext cx="914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 smtClean="0">
                <a:solidFill>
                  <a:srgbClr val="159B15"/>
                </a:solidFill>
                <a:latin typeface="Arial Black" pitchFamily="34" charset="0"/>
              </a:rPr>
              <a:t>0</a:t>
            </a:r>
            <a:endParaRPr lang="en-US" sz="9600" dirty="0">
              <a:solidFill>
                <a:srgbClr val="159B15"/>
              </a:solidFill>
              <a:latin typeface="Arial Black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229600" y="5288340"/>
            <a:ext cx="914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 smtClean="0">
                <a:solidFill>
                  <a:srgbClr val="159B15"/>
                </a:solidFill>
                <a:latin typeface="Arial Black" pitchFamily="34" charset="0"/>
              </a:rPr>
              <a:t>0</a:t>
            </a:r>
            <a:endParaRPr lang="en-US" sz="9600" dirty="0">
              <a:solidFill>
                <a:srgbClr val="159B15"/>
              </a:solidFill>
              <a:latin typeface="Arial Black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5288340"/>
            <a:ext cx="914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 smtClean="0">
                <a:solidFill>
                  <a:srgbClr val="159B15"/>
                </a:solidFill>
                <a:latin typeface="Arial Black" pitchFamily="34" charset="0"/>
              </a:rPr>
              <a:t>0</a:t>
            </a:r>
            <a:endParaRPr lang="en-US" sz="9600" dirty="0">
              <a:solidFill>
                <a:srgbClr val="159B15"/>
              </a:solidFill>
              <a:latin typeface="Arial Black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216900" y="0"/>
            <a:ext cx="914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 smtClean="0">
                <a:solidFill>
                  <a:srgbClr val="159B15"/>
                </a:solidFill>
                <a:latin typeface="Arial Black" pitchFamily="34" charset="0"/>
              </a:rPr>
              <a:t>0</a:t>
            </a:r>
            <a:endParaRPr lang="en-US" sz="9600" dirty="0">
              <a:solidFill>
                <a:srgbClr val="159B15"/>
              </a:solidFill>
              <a:latin typeface="Arial Black" pitchFamily="34" charset="0"/>
            </a:endParaRPr>
          </a:p>
        </p:txBody>
      </p:sp>
      <p:pic>
        <p:nvPicPr>
          <p:cNvPr id="3074" name="Picture 2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7193" y="5788205"/>
            <a:ext cx="804863" cy="9646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MS900069279[1].wav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1727.0208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412456" y="784830"/>
            <a:ext cx="609600" cy="609600"/>
          </a:xfrm>
          <a:prstGeom prst="rect">
            <a:avLst/>
          </a:prstGeo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599" y="36029"/>
            <a:ext cx="3448050" cy="20975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17244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2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133600"/>
            <a:ext cx="91440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latin typeface="Copperplate Gothic Bold" pitchFamily="34" charset="0"/>
              </a:rPr>
              <a:t>You have improved your </a:t>
            </a:r>
            <a:br>
              <a:rPr lang="en-US" sz="3600" dirty="0" smtClean="0">
                <a:latin typeface="Copperplate Gothic Bold" pitchFamily="34" charset="0"/>
              </a:rPr>
            </a:br>
            <a:r>
              <a:rPr lang="en-US" sz="3600" dirty="0" smtClean="0">
                <a:latin typeface="Copperplate Gothic Bold" pitchFamily="34" charset="0"/>
              </a:rPr>
              <a:t>Credit Score</a:t>
            </a:r>
          </a:p>
          <a:p>
            <a:pPr algn="ctr"/>
            <a:endParaRPr lang="en-US" sz="3600" dirty="0">
              <a:latin typeface="Copperplate Gothic Bold" pitchFamily="34" charset="0"/>
            </a:endParaRPr>
          </a:p>
          <a:p>
            <a:pPr algn="ctr"/>
            <a:r>
              <a:rPr lang="en-US" sz="3600" dirty="0" smtClean="0">
                <a:latin typeface="Copperplate Gothic Bold" pitchFamily="34" charset="0"/>
              </a:rPr>
              <a:t>You can deduct </a:t>
            </a:r>
            <a:r>
              <a:rPr lang="en-US" sz="5400" dirty="0" smtClean="0">
                <a:solidFill>
                  <a:srgbClr val="159B15"/>
                </a:solidFill>
                <a:latin typeface="Copperplate Gothic Bold" pitchFamily="34" charset="0"/>
              </a:rPr>
              <a:t>$50 </a:t>
            </a:r>
            <a:r>
              <a:rPr lang="en-US" sz="3600" dirty="0" smtClean="0">
                <a:latin typeface="Copperplate Gothic Bold" pitchFamily="34" charset="0"/>
              </a:rPr>
              <a:t>from </a:t>
            </a:r>
            <a:br>
              <a:rPr lang="en-US" sz="3600" dirty="0" smtClean="0">
                <a:latin typeface="Copperplate Gothic Bold" pitchFamily="34" charset="0"/>
              </a:rPr>
            </a:br>
            <a:r>
              <a:rPr lang="en-US" sz="3600" dirty="0" smtClean="0">
                <a:latin typeface="Copperplate Gothic Bold" pitchFamily="34" charset="0"/>
              </a:rPr>
              <a:t>your Monthly Premiums </a:t>
            </a:r>
            <a:endParaRPr lang="en-US" sz="3600" dirty="0">
              <a:latin typeface="Copperplate Gothic Bold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0"/>
            <a:ext cx="914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 smtClean="0">
                <a:solidFill>
                  <a:srgbClr val="159B15"/>
                </a:solidFill>
                <a:latin typeface="Arial Black" pitchFamily="34" charset="0"/>
              </a:rPr>
              <a:t>2</a:t>
            </a:r>
            <a:endParaRPr lang="en-US" sz="9600" dirty="0">
              <a:solidFill>
                <a:srgbClr val="159B15"/>
              </a:solidFill>
              <a:latin typeface="Arial Black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229600" y="5288340"/>
            <a:ext cx="914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 smtClean="0">
                <a:solidFill>
                  <a:srgbClr val="159B15"/>
                </a:solidFill>
                <a:latin typeface="Arial Black" pitchFamily="34" charset="0"/>
              </a:rPr>
              <a:t>2</a:t>
            </a:r>
            <a:endParaRPr lang="en-US" sz="9600" dirty="0">
              <a:solidFill>
                <a:srgbClr val="159B15"/>
              </a:solidFill>
              <a:latin typeface="Arial Black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5288340"/>
            <a:ext cx="914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 smtClean="0">
                <a:solidFill>
                  <a:srgbClr val="159B15"/>
                </a:solidFill>
                <a:latin typeface="Arial Black" pitchFamily="34" charset="0"/>
              </a:rPr>
              <a:t>2</a:t>
            </a:r>
            <a:endParaRPr lang="en-US" sz="9600" dirty="0">
              <a:solidFill>
                <a:srgbClr val="159B15"/>
              </a:solidFill>
              <a:latin typeface="Arial Black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216900" y="0"/>
            <a:ext cx="914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 smtClean="0">
                <a:solidFill>
                  <a:srgbClr val="159B15"/>
                </a:solidFill>
                <a:latin typeface="Arial Black" pitchFamily="34" charset="0"/>
              </a:rPr>
              <a:t>2</a:t>
            </a:r>
            <a:endParaRPr lang="en-US" sz="9600" dirty="0">
              <a:solidFill>
                <a:srgbClr val="159B15"/>
              </a:solidFill>
              <a:latin typeface="Arial Black" pitchFamily="34" charset="0"/>
            </a:endParaRPr>
          </a:p>
        </p:txBody>
      </p:sp>
      <p:pic>
        <p:nvPicPr>
          <p:cNvPr id="10" name="Picture 2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7193" y="5788205"/>
            <a:ext cx="804863" cy="9646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MS900069279[1].wav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1727.0208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412456" y="784830"/>
            <a:ext cx="609600" cy="6096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39213"/>
            <a:ext cx="3448050" cy="20975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9908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2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2133600"/>
            <a:ext cx="91440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latin typeface="Copperplate Gothic Bold" pitchFamily="34" charset="0"/>
              </a:rPr>
              <a:t>You are a good Student</a:t>
            </a:r>
          </a:p>
          <a:p>
            <a:pPr algn="ctr"/>
            <a:endParaRPr lang="en-US" sz="3600" dirty="0">
              <a:latin typeface="Copperplate Gothic Bold" pitchFamily="34" charset="0"/>
            </a:endParaRPr>
          </a:p>
          <a:p>
            <a:pPr algn="ctr"/>
            <a:r>
              <a:rPr lang="en-US" sz="3600" dirty="0" smtClean="0">
                <a:latin typeface="Copperplate Gothic Bold" pitchFamily="34" charset="0"/>
              </a:rPr>
              <a:t>You can deduct </a:t>
            </a:r>
            <a:r>
              <a:rPr lang="en-US" sz="5400" dirty="0" smtClean="0">
                <a:solidFill>
                  <a:srgbClr val="159B15"/>
                </a:solidFill>
                <a:latin typeface="Copperplate Gothic Bold" pitchFamily="34" charset="0"/>
              </a:rPr>
              <a:t>$100 </a:t>
            </a:r>
            <a:r>
              <a:rPr lang="en-US" sz="3600" dirty="0" smtClean="0">
                <a:latin typeface="Copperplate Gothic Bold" pitchFamily="34" charset="0"/>
              </a:rPr>
              <a:t>from </a:t>
            </a:r>
            <a:br>
              <a:rPr lang="en-US" sz="3600" dirty="0" smtClean="0">
                <a:latin typeface="Copperplate Gothic Bold" pitchFamily="34" charset="0"/>
              </a:rPr>
            </a:br>
            <a:r>
              <a:rPr lang="en-US" sz="3600" dirty="0" smtClean="0">
                <a:latin typeface="Copperplate Gothic Bold" pitchFamily="34" charset="0"/>
              </a:rPr>
              <a:t>your Monthly Premiums </a:t>
            </a:r>
            <a:endParaRPr lang="en-US" sz="3600" dirty="0">
              <a:latin typeface="Copperplate Gothic Bold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0"/>
            <a:ext cx="914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 smtClean="0">
                <a:solidFill>
                  <a:srgbClr val="159B15"/>
                </a:solidFill>
                <a:latin typeface="Arial Black" pitchFamily="34" charset="0"/>
              </a:rPr>
              <a:t>4</a:t>
            </a:r>
            <a:endParaRPr lang="en-US" sz="9600" dirty="0">
              <a:solidFill>
                <a:srgbClr val="159B15"/>
              </a:solidFill>
              <a:latin typeface="Arial Black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229600" y="5288340"/>
            <a:ext cx="914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 smtClean="0">
                <a:solidFill>
                  <a:srgbClr val="159B15"/>
                </a:solidFill>
                <a:latin typeface="Arial Black" pitchFamily="34" charset="0"/>
              </a:rPr>
              <a:t>4</a:t>
            </a:r>
            <a:endParaRPr lang="en-US" sz="9600" dirty="0">
              <a:solidFill>
                <a:srgbClr val="159B15"/>
              </a:solidFill>
              <a:latin typeface="Arial Black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5288340"/>
            <a:ext cx="914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 smtClean="0">
                <a:solidFill>
                  <a:srgbClr val="159B15"/>
                </a:solidFill>
                <a:latin typeface="Arial Black" pitchFamily="34" charset="0"/>
              </a:rPr>
              <a:t>4</a:t>
            </a:r>
            <a:endParaRPr lang="en-US" sz="9600" dirty="0">
              <a:solidFill>
                <a:srgbClr val="159B15"/>
              </a:solidFill>
              <a:latin typeface="Arial Black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216900" y="0"/>
            <a:ext cx="914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 smtClean="0">
                <a:solidFill>
                  <a:srgbClr val="159B15"/>
                </a:solidFill>
                <a:latin typeface="Arial Black" pitchFamily="34" charset="0"/>
              </a:rPr>
              <a:t>4</a:t>
            </a:r>
            <a:endParaRPr lang="en-US" sz="9600" dirty="0">
              <a:solidFill>
                <a:srgbClr val="159B15"/>
              </a:solidFill>
              <a:latin typeface="Arial Black" pitchFamily="34" charset="0"/>
            </a:endParaRPr>
          </a:p>
        </p:txBody>
      </p:sp>
      <p:pic>
        <p:nvPicPr>
          <p:cNvPr id="11" name="Picture 2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7193" y="5788205"/>
            <a:ext cx="804863" cy="9646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MS900069279[1].wav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1727.0208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343400" y="685800"/>
            <a:ext cx="609600" cy="6096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39213"/>
            <a:ext cx="3448050" cy="20975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57227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2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286000"/>
            <a:ext cx="91440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latin typeface="Copperplate Gothic Bold" pitchFamily="34" charset="0"/>
              </a:rPr>
              <a:t>You Don’t Text while Driving</a:t>
            </a:r>
          </a:p>
          <a:p>
            <a:pPr algn="ctr"/>
            <a:endParaRPr lang="en-US" sz="3600" dirty="0">
              <a:latin typeface="Copperplate Gothic Bold" pitchFamily="34" charset="0"/>
            </a:endParaRPr>
          </a:p>
          <a:p>
            <a:pPr algn="ctr"/>
            <a:r>
              <a:rPr lang="en-US" sz="3600" dirty="0" smtClean="0">
                <a:latin typeface="Copperplate Gothic Bold" pitchFamily="34" charset="0"/>
              </a:rPr>
              <a:t>You can deduct </a:t>
            </a:r>
            <a:r>
              <a:rPr lang="en-US" sz="5400" dirty="0" smtClean="0">
                <a:solidFill>
                  <a:srgbClr val="159B15"/>
                </a:solidFill>
                <a:latin typeface="Copperplate Gothic Bold" pitchFamily="34" charset="0"/>
              </a:rPr>
              <a:t>$100 </a:t>
            </a:r>
            <a:r>
              <a:rPr lang="en-US" sz="3600" dirty="0" smtClean="0">
                <a:latin typeface="Copperplate Gothic Bold" pitchFamily="34" charset="0"/>
              </a:rPr>
              <a:t>from </a:t>
            </a:r>
            <a:br>
              <a:rPr lang="en-US" sz="3600" dirty="0" smtClean="0">
                <a:latin typeface="Copperplate Gothic Bold" pitchFamily="34" charset="0"/>
              </a:rPr>
            </a:br>
            <a:r>
              <a:rPr lang="en-US" sz="3600" dirty="0" smtClean="0">
                <a:latin typeface="Copperplate Gothic Bold" pitchFamily="34" charset="0"/>
              </a:rPr>
              <a:t>your Monthly Premiums </a:t>
            </a:r>
            <a:endParaRPr lang="en-US" sz="3600" dirty="0">
              <a:latin typeface="Copperplate Gothic Bold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0"/>
            <a:ext cx="914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 smtClean="0">
                <a:solidFill>
                  <a:srgbClr val="159B15"/>
                </a:solidFill>
                <a:latin typeface="Arial Black" pitchFamily="34" charset="0"/>
              </a:rPr>
              <a:t>6</a:t>
            </a:r>
            <a:endParaRPr lang="en-US" sz="9600" dirty="0">
              <a:solidFill>
                <a:srgbClr val="159B15"/>
              </a:solidFill>
              <a:latin typeface="Arial Black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229600" y="5288340"/>
            <a:ext cx="914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 smtClean="0">
                <a:solidFill>
                  <a:srgbClr val="159B15"/>
                </a:solidFill>
                <a:latin typeface="Arial Black" pitchFamily="34" charset="0"/>
              </a:rPr>
              <a:t>6</a:t>
            </a:r>
            <a:endParaRPr lang="en-US" sz="9600" dirty="0">
              <a:solidFill>
                <a:srgbClr val="159B15"/>
              </a:solidFill>
              <a:latin typeface="Arial Black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5288340"/>
            <a:ext cx="914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 smtClean="0">
                <a:solidFill>
                  <a:srgbClr val="159B15"/>
                </a:solidFill>
                <a:latin typeface="Arial Black" pitchFamily="34" charset="0"/>
              </a:rPr>
              <a:t>6</a:t>
            </a:r>
            <a:endParaRPr lang="en-US" sz="9600" dirty="0">
              <a:solidFill>
                <a:srgbClr val="159B15"/>
              </a:solidFill>
              <a:latin typeface="Arial Black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216900" y="0"/>
            <a:ext cx="914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 smtClean="0">
                <a:solidFill>
                  <a:srgbClr val="159B15"/>
                </a:solidFill>
                <a:latin typeface="Arial Black" pitchFamily="34" charset="0"/>
              </a:rPr>
              <a:t>6</a:t>
            </a:r>
            <a:endParaRPr lang="en-US" sz="9600" dirty="0">
              <a:solidFill>
                <a:srgbClr val="159B15"/>
              </a:solidFill>
              <a:latin typeface="Arial Black" pitchFamily="34" charset="0"/>
            </a:endParaRPr>
          </a:p>
        </p:txBody>
      </p:sp>
      <p:pic>
        <p:nvPicPr>
          <p:cNvPr id="10" name="Picture 2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7193" y="5788205"/>
            <a:ext cx="804863" cy="9646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MS900069279[1].wav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1727.0208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343400" y="685800"/>
            <a:ext cx="609600" cy="6096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39213"/>
            <a:ext cx="3448050" cy="20975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59027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2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133600"/>
            <a:ext cx="91440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latin typeface="Copperplate Gothic Bold" pitchFamily="34" charset="0"/>
              </a:rPr>
              <a:t>You maintain a clean</a:t>
            </a:r>
            <a:br>
              <a:rPr lang="en-US" sz="3600" dirty="0" smtClean="0">
                <a:latin typeface="Copperplate Gothic Bold" pitchFamily="34" charset="0"/>
              </a:rPr>
            </a:br>
            <a:r>
              <a:rPr lang="en-US" sz="3600" dirty="0" smtClean="0">
                <a:latin typeface="Copperplate Gothic Bold" pitchFamily="34" charset="0"/>
              </a:rPr>
              <a:t>driving record</a:t>
            </a:r>
          </a:p>
          <a:p>
            <a:pPr algn="ctr"/>
            <a:endParaRPr lang="en-US" sz="3600" dirty="0">
              <a:latin typeface="Copperplate Gothic Bold" pitchFamily="34" charset="0"/>
            </a:endParaRPr>
          </a:p>
          <a:p>
            <a:pPr algn="ctr"/>
            <a:r>
              <a:rPr lang="en-US" sz="3600" dirty="0" smtClean="0">
                <a:latin typeface="Copperplate Gothic Bold" pitchFamily="34" charset="0"/>
              </a:rPr>
              <a:t>You can deduct </a:t>
            </a:r>
            <a:r>
              <a:rPr lang="en-US" sz="5400" dirty="0" smtClean="0">
                <a:solidFill>
                  <a:srgbClr val="159B15"/>
                </a:solidFill>
                <a:latin typeface="Copperplate Gothic Bold" pitchFamily="34" charset="0"/>
              </a:rPr>
              <a:t>$100 </a:t>
            </a:r>
            <a:r>
              <a:rPr lang="en-US" sz="3600" dirty="0" smtClean="0">
                <a:latin typeface="Copperplate Gothic Bold" pitchFamily="34" charset="0"/>
              </a:rPr>
              <a:t>from </a:t>
            </a:r>
            <a:br>
              <a:rPr lang="en-US" sz="3600" dirty="0" smtClean="0">
                <a:latin typeface="Copperplate Gothic Bold" pitchFamily="34" charset="0"/>
              </a:rPr>
            </a:br>
            <a:r>
              <a:rPr lang="en-US" sz="3600" dirty="0" smtClean="0">
                <a:latin typeface="Copperplate Gothic Bold" pitchFamily="34" charset="0"/>
              </a:rPr>
              <a:t>your Monthly Premiums </a:t>
            </a:r>
            <a:endParaRPr lang="en-US" sz="3600" dirty="0">
              <a:latin typeface="Copperplate Gothic Bold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0"/>
            <a:ext cx="914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 smtClean="0">
                <a:solidFill>
                  <a:srgbClr val="159B15"/>
                </a:solidFill>
                <a:latin typeface="Arial Black" pitchFamily="34" charset="0"/>
              </a:rPr>
              <a:t>8</a:t>
            </a:r>
            <a:endParaRPr lang="en-US" sz="9600" dirty="0">
              <a:solidFill>
                <a:srgbClr val="159B15"/>
              </a:solidFill>
              <a:latin typeface="Arial Black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229600" y="5288340"/>
            <a:ext cx="914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 smtClean="0">
                <a:solidFill>
                  <a:srgbClr val="159B15"/>
                </a:solidFill>
                <a:latin typeface="Arial Black" pitchFamily="34" charset="0"/>
              </a:rPr>
              <a:t>8</a:t>
            </a:r>
            <a:endParaRPr lang="en-US" sz="9600" dirty="0">
              <a:solidFill>
                <a:srgbClr val="159B15"/>
              </a:solidFill>
              <a:latin typeface="Arial Black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5288340"/>
            <a:ext cx="914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 smtClean="0">
                <a:solidFill>
                  <a:srgbClr val="159B15"/>
                </a:solidFill>
                <a:latin typeface="Arial Black" pitchFamily="34" charset="0"/>
              </a:rPr>
              <a:t>8</a:t>
            </a:r>
            <a:endParaRPr lang="en-US" sz="9600" dirty="0">
              <a:solidFill>
                <a:srgbClr val="159B15"/>
              </a:solidFill>
              <a:latin typeface="Arial Black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216900" y="0"/>
            <a:ext cx="914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 smtClean="0">
                <a:solidFill>
                  <a:srgbClr val="159B15"/>
                </a:solidFill>
                <a:latin typeface="Arial Black" pitchFamily="34" charset="0"/>
              </a:rPr>
              <a:t>8</a:t>
            </a:r>
            <a:endParaRPr lang="en-US" sz="9600" dirty="0">
              <a:solidFill>
                <a:srgbClr val="159B15"/>
              </a:solidFill>
              <a:latin typeface="Arial Black" pitchFamily="34" charset="0"/>
            </a:endParaRPr>
          </a:p>
        </p:txBody>
      </p:sp>
      <p:pic>
        <p:nvPicPr>
          <p:cNvPr id="9" name="Picture 2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7193" y="5788205"/>
            <a:ext cx="804863" cy="9646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MS900069279[1].wav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1727.0208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343400" y="685800"/>
            <a:ext cx="609600" cy="6096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39213"/>
            <a:ext cx="3448050" cy="20975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03573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2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362200"/>
            <a:ext cx="91440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latin typeface="Copperplate Gothic Bold" pitchFamily="34" charset="0"/>
              </a:rPr>
              <a:t>You text while driving</a:t>
            </a:r>
          </a:p>
          <a:p>
            <a:pPr algn="ctr"/>
            <a:endParaRPr lang="en-US" sz="3600" dirty="0">
              <a:latin typeface="Copperplate Gothic Bold" pitchFamily="34" charset="0"/>
            </a:endParaRPr>
          </a:p>
          <a:p>
            <a:pPr algn="ctr"/>
            <a:r>
              <a:rPr lang="en-US" sz="3600" dirty="0" smtClean="0">
                <a:latin typeface="Copperplate Gothic Bold" pitchFamily="34" charset="0"/>
              </a:rPr>
              <a:t>You add </a:t>
            </a:r>
            <a:r>
              <a:rPr lang="en-US" sz="5400" dirty="0" smtClean="0">
                <a:solidFill>
                  <a:srgbClr val="FF0000"/>
                </a:solidFill>
                <a:latin typeface="Copperplate Gothic Bold" pitchFamily="34" charset="0"/>
              </a:rPr>
              <a:t>$100 </a:t>
            </a:r>
            <a:r>
              <a:rPr lang="en-US" sz="3600" dirty="0" smtClean="0">
                <a:latin typeface="Copperplate Gothic Bold" pitchFamily="34" charset="0"/>
              </a:rPr>
              <a:t>to your </a:t>
            </a:r>
            <a:br>
              <a:rPr lang="en-US" sz="3600" dirty="0" smtClean="0">
                <a:latin typeface="Copperplate Gothic Bold" pitchFamily="34" charset="0"/>
              </a:rPr>
            </a:br>
            <a:r>
              <a:rPr lang="en-US" sz="3600" dirty="0" smtClean="0">
                <a:latin typeface="Copperplate Gothic Bold" pitchFamily="34" charset="0"/>
              </a:rPr>
              <a:t>Monthly Premiums </a:t>
            </a:r>
            <a:endParaRPr lang="en-US" sz="3600" dirty="0">
              <a:latin typeface="Copperplate Gothic Bold" pitchFamily="34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39213"/>
            <a:ext cx="3448050" cy="20975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0" y="0"/>
            <a:ext cx="914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 smtClean="0">
                <a:solidFill>
                  <a:srgbClr val="FF0000"/>
                </a:solidFill>
                <a:latin typeface="Arial Black" pitchFamily="34" charset="0"/>
              </a:rPr>
              <a:t>1</a:t>
            </a:r>
            <a:endParaRPr lang="en-US" sz="9600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229600" y="5288340"/>
            <a:ext cx="914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 smtClean="0">
                <a:solidFill>
                  <a:srgbClr val="FF0000"/>
                </a:solidFill>
                <a:latin typeface="Arial Black" pitchFamily="34" charset="0"/>
              </a:rPr>
              <a:t>1</a:t>
            </a:r>
            <a:endParaRPr lang="en-US" sz="9600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5288340"/>
            <a:ext cx="914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 smtClean="0">
                <a:solidFill>
                  <a:srgbClr val="FF0000"/>
                </a:solidFill>
                <a:latin typeface="Arial Black" pitchFamily="34" charset="0"/>
              </a:rPr>
              <a:t>1</a:t>
            </a:r>
            <a:endParaRPr lang="en-US" sz="9600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216900" y="0"/>
            <a:ext cx="914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 smtClean="0">
                <a:solidFill>
                  <a:srgbClr val="FF0000"/>
                </a:solidFill>
                <a:latin typeface="Arial Black" pitchFamily="34" charset="0"/>
              </a:rPr>
              <a:t>1</a:t>
            </a:r>
            <a:endParaRPr lang="en-US" sz="9600" dirty="0">
              <a:solidFill>
                <a:srgbClr val="FF0000"/>
              </a:solidFill>
              <a:latin typeface="Arial Black" pitchFamily="34" charset="0"/>
            </a:endParaRPr>
          </a:p>
        </p:txBody>
      </p:sp>
      <p:pic>
        <p:nvPicPr>
          <p:cNvPr id="16" name="MS900069738[1]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883860"/>
            <a:ext cx="609600" cy="609600"/>
          </a:xfrm>
          <a:prstGeom prst="rect">
            <a:avLst/>
          </a:prstGeom>
        </p:spPr>
      </p:pic>
      <p:pic>
        <p:nvPicPr>
          <p:cNvPr id="5124" name="Picture 4" descr="C:\Documents and Settings\jeffrikp\Local Settings\Temporary Internet Files\Content.IE5\BUSIO4AH\MM900189249[1]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8568" y="278040"/>
            <a:ext cx="2026864" cy="1821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7193" y="5788205"/>
            <a:ext cx="804863" cy="9646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35426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99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339876"/>
            <a:ext cx="9144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latin typeface="Copperplate Gothic Bold" pitchFamily="34" charset="0"/>
              </a:rPr>
              <a:t>You hit a parked car</a:t>
            </a:r>
          </a:p>
          <a:p>
            <a:pPr algn="ctr"/>
            <a:endParaRPr lang="en-US" sz="3600" dirty="0">
              <a:latin typeface="Copperplate Gothic Bold" pitchFamily="34" charset="0"/>
            </a:endParaRPr>
          </a:p>
          <a:p>
            <a:pPr algn="ctr"/>
            <a:r>
              <a:rPr lang="en-US" sz="3600" dirty="0" smtClean="0">
                <a:latin typeface="Copperplate Gothic Bold" pitchFamily="34" charset="0"/>
              </a:rPr>
              <a:t>Pay </a:t>
            </a:r>
            <a:r>
              <a:rPr lang="en-US" sz="3600" dirty="0" smtClean="0">
                <a:solidFill>
                  <a:srgbClr val="FF0000"/>
                </a:solidFill>
                <a:latin typeface="Copperplate Gothic Bold" pitchFamily="34" charset="0"/>
              </a:rPr>
              <a:t>$200 </a:t>
            </a:r>
            <a:r>
              <a:rPr lang="en-US" sz="3600" dirty="0" smtClean="0">
                <a:latin typeface="Copperplate Gothic Bold" pitchFamily="34" charset="0"/>
              </a:rPr>
              <a:t>and/or your deductible</a:t>
            </a:r>
          </a:p>
          <a:p>
            <a:pPr algn="ctr"/>
            <a:r>
              <a:rPr lang="en-US" sz="3600" b="1" dirty="0" smtClean="0">
                <a:solidFill>
                  <a:srgbClr val="FF0000"/>
                </a:solidFill>
                <a:latin typeface="Copperplate Gothic Bold" pitchFamily="34" charset="0"/>
              </a:rPr>
              <a:t>250 / 500 / 1,000</a:t>
            </a:r>
            <a:endParaRPr lang="en-US" sz="3600" b="1" dirty="0">
              <a:solidFill>
                <a:srgbClr val="FF0000"/>
              </a:solidFill>
              <a:latin typeface="Copperplate Gothic Bold" pitchFamily="34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39213"/>
            <a:ext cx="3448050" cy="20975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0" y="0"/>
            <a:ext cx="914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 smtClean="0">
                <a:solidFill>
                  <a:srgbClr val="FF0000"/>
                </a:solidFill>
                <a:latin typeface="Arial Black" pitchFamily="34" charset="0"/>
              </a:rPr>
              <a:t>3</a:t>
            </a:r>
            <a:endParaRPr lang="en-US" sz="9600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229600" y="5288340"/>
            <a:ext cx="914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 smtClean="0">
                <a:solidFill>
                  <a:srgbClr val="FF0000"/>
                </a:solidFill>
                <a:latin typeface="Arial Black" pitchFamily="34" charset="0"/>
              </a:rPr>
              <a:t>3</a:t>
            </a:r>
            <a:endParaRPr lang="en-US" sz="9600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5288340"/>
            <a:ext cx="914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 smtClean="0">
                <a:solidFill>
                  <a:srgbClr val="FF0000"/>
                </a:solidFill>
                <a:latin typeface="Arial Black" pitchFamily="34" charset="0"/>
              </a:rPr>
              <a:t>3</a:t>
            </a:r>
            <a:endParaRPr lang="en-US" sz="9600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216900" y="0"/>
            <a:ext cx="914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 smtClean="0">
                <a:solidFill>
                  <a:srgbClr val="FF0000"/>
                </a:solidFill>
                <a:latin typeface="Arial Black" pitchFamily="34" charset="0"/>
              </a:rPr>
              <a:t>3</a:t>
            </a:r>
            <a:endParaRPr lang="en-US" sz="9600" dirty="0">
              <a:solidFill>
                <a:srgbClr val="FF0000"/>
              </a:solidFill>
              <a:latin typeface="Arial Black" pitchFamily="34" charset="0"/>
            </a:endParaRPr>
          </a:p>
        </p:txBody>
      </p:sp>
      <p:pic>
        <p:nvPicPr>
          <p:cNvPr id="8" name="MS900069738[1]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822930"/>
            <a:ext cx="609600" cy="609600"/>
          </a:xfrm>
          <a:prstGeom prst="rect">
            <a:avLst/>
          </a:prstGeom>
        </p:spPr>
      </p:pic>
      <p:pic>
        <p:nvPicPr>
          <p:cNvPr id="9" name="Picture 4" descr="C:\Documents and Settings\jeffrikp\Local Settings\Temporary Internet Files\Content.IE5\BUSIO4AH\MM900189249[1]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8568" y="177378"/>
            <a:ext cx="2026864" cy="1821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7193" y="5788205"/>
            <a:ext cx="804863" cy="9646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73458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9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133600"/>
            <a:ext cx="91440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latin typeface="Copperplate Gothic Bold" pitchFamily="34" charset="0"/>
              </a:rPr>
              <a:t>You were ticketed </a:t>
            </a:r>
            <a:br>
              <a:rPr lang="en-US" sz="3600" dirty="0" smtClean="0">
                <a:latin typeface="Copperplate Gothic Bold" pitchFamily="34" charset="0"/>
              </a:rPr>
            </a:br>
            <a:r>
              <a:rPr lang="en-US" sz="3600" dirty="0" smtClean="0">
                <a:latin typeface="Copperplate Gothic Bold" pitchFamily="34" charset="0"/>
              </a:rPr>
              <a:t>for speeding</a:t>
            </a:r>
          </a:p>
          <a:p>
            <a:pPr algn="ctr"/>
            <a:endParaRPr lang="en-US" sz="3600" dirty="0">
              <a:latin typeface="Copperplate Gothic Bold" pitchFamily="34" charset="0"/>
            </a:endParaRPr>
          </a:p>
          <a:p>
            <a:pPr algn="ctr"/>
            <a:r>
              <a:rPr lang="en-US" sz="3600" dirty="0" smtClean="0">
                <a:latin typeface="Copperplate Gothic Bold" pitchFamily="34" charset="0"/>
              </a:rPr>
              <a:t>You add </a:t>
            </a:r>
            <a:r>
              <a:rPr lang="en-US" sz="5400" dirty="0" smtClean="0">
                <a:solidFill>
                  <a:srgbClr val="FF0000"/>
                </a:solidFill>
                <a:latin typeface="Copperplate Gothic Bold" pitchFamily="34" charset="0"/>
              </a:rPr>
              <a:t>$50 </a:t>
            </a:r>
            <a:r>
              <a:rPr lang="en-US" sz="3600" dirty="0" smtClean="0">
                <a:latin typeface="Copperplate Gothic Bold" pitchFamily="34" charset="0"/>
              </a:rPr>
              <a:t>to your </a:t>
            </a:r>
            <a:br>
              <a:rPr lang="en-US" sz="3600" dirty="0" smtClean="0">
                <a:latin typeface="Copperplate Gothic Bold" pitchFamily="34" charset="0"/>
              </a:rPr>
            </a:br>
            <a:r>
              <a:rPr lang="en-US" sz="3600" dirty="0" smtClean="0">
                <a:latin typeface="Copperplate Gothic Bold" pitchFamily="34" charset="0"/>
              </a:rPr>
              <a:t>Monthly Premiums </a:t>
            </a:r>
            <a:endParaRPr lang="en-US" sz="3600" dirty="0">
              <a:latin typeface="Copperplate Gothic Bold" pitchFamily="34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39213"/>
            <a:ext cx="3448050" cy="20975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0" y="0"/>
            <a:ext cx="914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 smtClean="0">
                <a:solidFill>
                  <a:srgbClr val="FF0000"/>
                </a:solidFill>
                <a:latin typeface="Arial Black" pitchFamily="34" charset="0"/>
              </a:rPr>
              <a:t>5</a:t>
            </a:r>
            <a:endParaRPr lang="en-US" sz="9600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229600" y="5288340"/>
            <a:ext cx="914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 smtClean="0">
                <a:solidFill>
                  <a:srgbClr val="FF0000"/>
                </a:solidFill>
                <a:latin typeface="Arial Black" pitchFamily="34" charset="0"/>
              </a:rPr>
              <a:t>5</a:t>
            </a:r>
            <a:endParaRPr lang="en-US" sz="9600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5288340"/>
            <a:ext cx="914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 smtClean="0">
                <a:solidFill>
                  <a:srgbClr val="FF0000"/>
                </a:solidFill>
                <a:latin typeface="Arial Black" pitchFamily="34" charset="0"/>
              </a:rPr>
              <a:t>5</a:t>
            </a:r>
            <a:endParaRPr lang="en-US" sz="9600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216900" y="0"/>
            <a:ext cx="914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 smtClean="0">
                <a:solidFill>
                  <a:srgbClr val="FF0000"/>
                </a:solidFill>
                <a:latin typeface="Arial Black" pitchFamily="34" charset="0"/>
              </a:rPr>
              <a:t>5</a:t>
            </a:r>
            <a:endParaRPr lang="en-US" sz="9600" dirty="0">
              <a:solidFill>
                <a:srgbClr val="FF0000"/>
              </a:solidFill>
              <a:latin typeface="Arial Black" pitchFamily="34" charset="0"/>
            </a:endParaRPr>
          </a:p>
        </p:txBody>
      </p:sp>
      <p:pic>
        <p:nvPicPr>
          <p:cNvPr id="8" name="MS900069738[1]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314825" y="783198"/>
            <a:ext cx="609600" cy="609600"/>
          </a:xfrm>
          <a:prstGeom prst="rect">
            <a:avLst/>
          </a:prstGeom>
        </p:spPr>
      </p:pic>
      <p:pic>
        <p:nvPicPr>
          <p:cNvPr id="9" name="Picture 4" descr="C:\Documents and Settings\jeffrikp\Local Settings\Temporary Internet Files\Content.IE5\BUSIO4AH\MM900189249[1]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6193" y="177378"/>
            <a:ext cx="2026864" cy="1821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0042" y="5844381"/>
            <a:ext cx="804863" cy="9646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98896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9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3102783"/>
            <a:ext cx="5029200" cy="3771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2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1" y="1"/>
            <a:ext cx="4470400" cy="3352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4" descr="http://www.4x4trucksforsaleinusa.com/images/2000_chevrolet_3500.jpg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0"/>
            <a:ext cx="4762500" cy="3390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3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5828" y="3352800"/>
            <a:ext cx="4917828" cy="35001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>
            <a:hlinkClick r:id="rId5" action="ppaction://hlinksldjump"/>
          </p:cNvPr>
          <p:cNvSpPr txBox="1"/>
          <p:nvPr/>
        </p:nvSpPr>
        <p:spPr>
          <a:xfrm rot="1695634">
            <a:off x="-46964" y="1614918"/>
            <a:ext cx="46836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$50,000</a:t>
            </a:r>
            <a:endParaRPr lang="en-US" sz="4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TextBox 11">
            <a:hlinkClick r:id="rId7" action="ppaction://hlinksldjump"/>
          </p:cNvPr>
          <p:cNvSpPr txBox="1"/>
          <p:nvPr/>
        </p:nvSpPr>
        <p:spPr>
          <a:xfrm rot="21008414">
            <a:off x="4451815" y="1842671"/>
            <a:ext cx="46836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$10,000</a:t>
            </a:r>
            <a:endParaRPr lang="en-US" sz="4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TextBox 12">
            <a:hlinkClick r:id="rId9" action="ppaction://hlinksldjump"/>
          </p:cNvPr>
          <p:cNvSpPr txBox="1"/>
          <p:nvPr/>
        </p:nvSpPr>
        <p:spPr>
          <a:xfrm rot="1131983">
            <a:off x="-248911" y="4493130"/>
            <a:ext cx="46836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$1,000</a:t>
            </a:r>
            <a:endParaRPr lang="en-US" sz="4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TextBox 13">
            <a:hlinkClick r:id="rId3" action="ppaction://hlinksldjump"/>
          </p:cNvPr>
          <p:cNvSpPr txBox="1"/>
          <p:nvPr/>
        </p:nvSpPr>
        <p:spPr>
          <a:xfrm rot="20713802">
            <a:off x="4812812" y="4376911"/>
            <a:ext cx="46836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$25,000</a:t>
            </a:r>
            <a:endParaRPr lang="en-US" sz="4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441" y="23752"/>
            <a:ext cx="762000" cy="1446550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8800" dirty="0">
                <a:solidFill>
                  <a:srgbClr val="FFFF00"/>
                </a:solidFill>
              </a:rPr>
              <a:t>A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336710" y="23752"/>
            <a:ext cx="762000" cy="1446550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8800" dirty="0">
                <a:solidFill>
                  <a:srgbClr val="FFFF00"/>
                </a:solidFill>
              </a:rPr>
              <a:t>B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1633" y="5186731"/>
            <a:ext cx="762000" cy="1446550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8800" dirty="0" smtClean="0">
                <a:solidFill>
                  <a:srgbClr val="FFFF00"/>
                </a:solidFill>
              </a:rPr>
              <a:t>C</a:t>
            </a:r>
            <a:endParaRPr lang="en-US" sz="8800" dirty="0">
              <a:solidFill>
                <a:srgbClr val="FFFF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312596" y="5428133"/>
            <a:ext cx="762000" cy="1446550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8800" dirty="0" smtClean="0">
                <a:solidFill>
                  <a:srgbClr val="FFFF00"/>
                </a:solidFill>
              </a:rPr>
              <a:t>D</a:t>
            </a:r>
            <a:endParaRPr lang="en-US" sz="8800" dirty="0">
              <a:solidFill>
                <a:srgbClr val="FFFF00"/>
              </a:solidFill>
            </a:endParaRPr>
          </a:p>
        </p:txBody>
      </p:sp>
      <p:grpSp>
        <p:nvGrpSpPr>
          <p:cNvPr id="22" name="Group 21"/>
          <p:cNvGrpSpPr/>
          <p:nvPr/>
        </p:nvGrpSpPr>
        <p:grpSpPr>
          <a:xfrm>
            <a:off x="3048000" y="2485537"/>
            <a:ext cx="2407721" cy="1836932"/>
            <a:chOff x="1448346" y="3425153"/>
            <a:chExt cx="5038055" cy="3906312"/>
          </a:xfrm>
        </p:grpSpPr>
        <p:pic>
          <p:nvPicPr>
            <p:cNvPr id="23" name="Picture 9" descr="C:\Documents and Settings\jeffrikp.CBS\Local Settings\Temporary Internet Files\Content.IE5\VXQ21NE6\MC900312098[1].wmf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672357">
              <a:off x="5147325" y="3425153"/>
              <a:ext cx="1339076" cy="39063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4" name="Picture 9" descr="C:\Documents and Settings\jeffrikp.CBS\Local Settings\Temporary Internet Files\Content.IE5\VXQ21NE6\MC900312098[1].wmf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8764031" flipH="1">
              <a:off x="2771740" y="3480171"/>
              <a:ext cx="1259524" cy="39063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5" name="Picture 10" descr="C:\Documents and Settings\jeffrikp.CBS\Local Settings\Temporary Internet Files\Content.IE5\VXQ21NE6\MC900441424[1].png">
              <a:hlinkClick r:id="rId12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10000" y="4343400"/>
              <a:ext cx="1600200" cy="1600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Action Button: Forward or Next 1">
            <a:hlinkClick r:id="rId12" action="ppaction://hlinksldjump" highlightClick="1"/>
          </p:cNvPr>
          <p:cNvSpPr/>
          <p:nvPr/>
        </p:nvSpPr>
        <p:spPr>
          <a:xfrm>
            <a:off x="4255676" y="2992120"/>
            <a:ext cx="600804" cy="567047"/>
          </a:xfrm>
          <a:prstGeom prst="actionButtonForwardNex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189480" y="-174486"/>
            <a:ext cx="44399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pperplate Gothic Bold" pitchFamily="34" charset="0"/>
              </a:rPr>
              <a:t>Buy your Car</a:t>
            </a:r>
            <a:endParaRPr lang="en-US" sz="4000" u="sng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pperplate Gothic Bol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7164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133600"/>
            <a:ext cx="91440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latin typeface="Copperplate Gothic Bold" pitchFamily="34" charset="0"/>
              </a:rPr>
              <a:t>You forgot to use </a:t>
            </a:r>
            <a:br>
              <a:rPr lang="en-US" sz="3600" dirty="0" smtClean="0">
                <a:latin typeface="Copperplate Gothic Bold" pitchFamily="34" charset="0"/>
              </a:rPr>
            </a:br>
            <a:r>
              <a:rPr lang="en-US" sz="3600" dirty="0" smtClean="0">
                <a:latin typeface="Copperplate Gothic Bold" pitchFamily="34" charset="0"/>
              </a:rPr>
              <a:t>your seatbelt</a:t>
            </a:r>
          </a:p>
          <a:p>
            <a:pPr algn="ctr"/>
            <a:endParaRPr lang="en-US" sz="3600" dirty="0">
              <a:latin typeface="Copperplate Gothic Bold" pitchFamily="34" charset="0"/>
            </a:endParaRPr>
          </a:p>
          <a:p>
            <a:pPr algn="ctr"/>
            <a:r>
              <a:rPr lang="en-US" sz="3600" dirty="0" smtClean="0">
                <a:latin typeface="Copperplate Gothic Bold" pitchFamily="34" charset="0"/>
              </a:rPr>
              <a:t>You add </a:t>
            </a:r>
            <a:r>
              <a:rPr lang="en-US" sz="5400" dirty="0" smtClean="0">
                <a:solidFill>
                  <a:srgbClr val="FF0000"/>
                </a:solidFill>
                <a:latin typeface="Copperplate Gothic Bold" pitchFamily="34" charset="0"/>
              </a:rPr>
              <a:t>$50 </a:t>
            </a:r>
            <a:r>
              <a:rPr lang="en-US" sz="3600" dirty="0" smtClean="0">
                <a:latin typeface="Copperplate Gothic Bold" pitchFamily="34" charset="0"/>
              </a:rPr>
              <a:t>to your </a:t>
            </a:r>
            <a:br>
              <a:rPr lang="en-US" sz="3600" dirty="0" smtClean="0">
                <a:latin typeface="Copperplate Gothic Bold" pitchFamily="34" charset="0"/>
              </a:rPr>
            </a:br>
            <a:r>
              <a:rPr lang="en-US" sz="3600" dirty="0" smtClean="0">
                <a:latin typeface="Copperplate Gothic Bold" pitchFamily="34" charset="0"/>
              </a:rPr>
              <a:t>Monthly Premiums </a:t>
            </a:r>
            <a:endParaRPr lang="en-US" sz="3600" dirty="0">
              <a:latin typeface="Copperplate Gothic Bold" pitchFamily="34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39213"/>
            <a:ext cx="3448050" cy="20975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0" y="0"/>
            <a:ext cx="914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 smtClean="0">
                <a:solidFill>
                  <a:srgbClr val="FF0000"/>
                </a:solidFill>
                <a:latin typeface="Arial Black" pitchFamily="34" charset="0"/>
              </a:rPr>
              <a:t>7</a:t>
            </a:r>
            <a:endParaRPr lang="en-US" sz="9600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229600" y="5288340"/>
            <a:ext cx="914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 smtClean="0">
                <a:solidFill>
                  <a:srgbClr val="FF0000"/>
                </a:solidFill>
                <a:latin typeface="Arial Black" pitchFamily="34" charset="0"/>
              </a:rPr>
              <a:t>7</a:t>
            </a:r>
            <a:endParaRPr lang="en-US" sz="9600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5288340"/>
            <a:ext cx="914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 smtClean="0">
                <a:solidFill>
                  <a:srgbClr val="FF0000"/>
                </a:solidFill>
                <a:latin typeface="Arial Black" pitchFamily="34" charset="0"/>
              </a:rPr>
              <a:t>7</a:t>
            </a:r>
            <a:endParaRPr lang="en-US" sz="9600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216900" y="0"/>
            <a:ext cx="914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 smtClean="0">
                <a:solidFill>
                  <a:srgbClr val="FF0000"/>
                </a:solidFill>
                <a:latin typeface="Arial Black" pitchFamily="34" charset="0"/>
              </a:rPr>
              <a:t>7</a:t>
            </a:r>
            <a:endParaRPr lang="en-US" sz="9600" dirty="0">
              <a:solidFill>
                <a:srgbClr val="FF0000"/>
              </a:solidFill>
              <a:latin typeface="Arial Black" pitchFamily="34" charset="0"/>
            </a:endParaRPr>
          </a:p>
        </p:txBody>
      </p:sp>
      <p:pic>
        <p:nvPicPr>
          <p:cNvPr id="8" name="MS900069738[1]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381500" y="934660"/>
            <a:ext cx="609600" cy="609600"/>
          </a:xfrm>
          <a:prstGeom prst="rect">
            <a:avLst/>
          </a:prstGeom>
        </p:spPr>
      </p:pic>
      <p:pic>
        <p:nvPicPr>
          <p:cNvPr id="9" name="Picture 4" descr="C:\Documents and Settings\jeffrikp\Local Settings\Temporary Internet Files\Content.IE5\BUSIO4AH\MM900189249[1]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2868" y="177378"/>
            <a:ext cx="2026864" cy="1821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7193" y="5788205"/>
            <a:ext cx="804863" cy="9646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01229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9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367677"/>
            <a:ext cx="91440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latin typeface="Copperplate Gothic Bold" pitchFamily="34" charset="0"/>
              </a:rPr>
              <a:t>You Ran a </a:t>
            </a:r>
            <a:r>
              <a:rPr lang="en-US" sz="3600" dirty="0">
                <a:latin typeface="Copperplate Gothic Bold" pitchFamily="34" charset="0"/>
              </a:rPr>
              <a:t>R</a:t>
            </a:r>
            <a:r>
              <a:rPr lang="en-US" sz="3600" dirty="0" smtClean="0">
                <a:latin typeface="Copperplate Gothic Bold" pitchFamily="34" charset="0"/>
              </a:rPr>
              <a:t>ed Light</a:t>
            </a:r>
          </a:p>
          <a:p>
            <a:pPr algn="ctr"/>
            <a:endParaRPr lang="en-US" sz="3600" dirty="0">
              <a:latin typeface="Copperplate Gothic Bold" pitchFamily="34" charset="0"/>
            </a:endParaRPr>
          </a:p>
          <a:p>
            <a:pPr algn="ctr"/>
            <a:r>
              <a:rPr lang="en-US" sz="3600" dirty="0" smtClean="0">
                <a:latin typeface="Copperplate Gothic Bold" pitchFamily="34" charset="0"/>
              </a:rPr>
              <a:t>You add </a:t>
            </a:r>
            <a:r>
              <a:rPr lang="en-US" sz="5400" dirty="0" smtClean="0">
                <a:solidFill>
                  <a:srgbClr val="FF0000"/>
                </a:solidFill>
                <a:latin typeface="Copperplate Gothic Bold" pitchFamily="34" charset="0"/>
              </a:rPr>
              <a:t>$50 </a:t>
            </a:r>
            <a:r>
              <a:rPr lang="en-US" sz="3600" dirty="0" smtClean="0">
                <a:latin typeface="Copperplate Gothic Bold" pitchFamily="34" charset="0"/>
              </a:rPr>
              <a:t>to your</a:t>
            </a:r>
            <a:br>
              <a:rPr lang="en-US" sz="3600" dirty="0" smtClean="0">
                <a:latin typeface="Copperplate Gothic Bold" pitchFamily="34" charset="0"/>
              </a:rPr>
            </a:br>
            <a:r>
              <a:rPr lang="en-US" sz="3600" dirty="0" smtClean="0">
                <a:latin typeface="Copperplate Gothic Bold" pitchFamily="34" charset="0"/>
              </a:rPr>
              <a:t>Monthly Premiums </a:t>
            </a:r>
            <a:endParaRPr lang="en-US" sz="3600" dirty="0">
              <a:latin typeface="Copperplate Gothic Bold" pitchFamily="34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39213"/>
            <a:ext cx="3448050" cy="20975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0" y="0"/>
            <a:ext cx="914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 smtClean="0">
                <a:solidFill>
                  <a:srgbClr val="FF0000"/>
                </a:solidFill>
                <a:latin typeface="Arial Black" pitchFamily="34" charset="0"/>
              </a:rPr>
              <a:t>9</a:t>
            </a:r>
            <a:endParaRPr lang="en-US" sz="9600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229600" y="5288340"/>
            <a:ext cx="914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 smtClean="0">
                <a:solidFill>
                  <a:srgbClr val="FF0000"/>
                </a:solidFill>
                <a:latin typeface="Arial Black" pitchFamily="34" charset="0"/>
              </a:rPr>
              <a:t>9</a:t>
            </a:r>
            <a:endParaRPr lang="en-US" sz="9600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5288340"/>
            <a:ext cx="914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 smtClean="0">
                <a:solidFill>
                  <a:srgbClr val="FF0000"/>
                </a:solidFill>
                <a:latin typeface="Arial Black" pitchFamily="34" charset="0"/>
              </a:rPr>
              <a:t>9</a:t>
            </a:r>
            <a:endParaRPr lang="en-US" sz="9600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216900" y="0"/>
            <a:ext cx="914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 smtClean="0">
                <a:solidFill>
                  <a:srgbClr val="FF0000"/>
                </a:solidFill>
                <a:latin typeface="Arial Black" pitchFamily="34" charset="0"/>
              </a:rPr>
              <a:t>9</a:t>
            </a:r>
            <a:endParaRPr lang="en-US" sz="9600" dirty="0">
              <a:solidFill>
                <a:srgbClr val="FF0000"/>
              </a:solidFill>
              <a:latin typeface="Arial Black" pitchFamily="34" charset="0"/>
            </a:endParaRPr>
          </a:p>
        </p:txBody>
      </p:sp>
      <p:pic>
        <p:nvPicPr>
          <p:cNvPr id="8" name="MS900069738[1]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783198"/>
            <a:ext cx="609600" cy="609600"/>
          </a:xfrm>
          <a:prstGeom prst="rect">
            <a:avLst/>
          </a:prstGeom>
        </p:spPr>
      </p:pic>
      <p:pic>
        <p:nvPicPr>
          <p:cNvPr id="9" name="Picture 4" descr="C:\Documents and Settings\jeffrikp\Local Settings\Temporary Internet Files\Content.IE5\BUSIO4AH\MM900189249[1]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8568" y="177378"/>
            <a:ext cx="2026864" cy="1821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7193" y="5788205"/>
            <a:ext cx="804863" cy="9646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85312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9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6" descr="C:\Documents and Settings\jeffrikp\Local Settings\Temporary Internet Files\Content.IE5\8W56W6FC\MP900427670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00400" y="-124003"/>
            <a:ext cx="12344400" cy="7667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7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8000"/>
                    </a14:imgEffect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56367"/>
            <a:ext cx="9144000" cy="300163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0" y="3886200"/>
            <a:ext cx="9144000" cy="3031599"/>
          </a:xfrm>
          <a:prstGeom prst="rect">
            <a:avLst/>
          </a:prstGeom>
          <a:gradFill flip="none" rotWithShape="1">
            <a:gsLst>
              <a:gs pos="29000">
                <a:srgbClr val="132D14"/>
              </a:gs>
              <a:gs pos="100000">
                <a:srgbClr val="428244">
                  <a:shade val="67500"/>
                  <a:satMod val="115000"/>
                  <a:alpha val="37000"/>
                  <a:lumMod val="0"/>
                </a:srgbClr>
              </a:gs>
            </a:gsLst>
            <a:lin ang="6600000" scaled="0"/>
            <a:tileRect/>
          </a:gradFill>
          <a:ln>
            <a:noFill/>
          </a:ln>
        </p:spPr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/>
          <a:p>
            <a:pPr algn="ctr"/>
            <a:endParaRPr lang="en-US" sz="1100" dirty="0" smtClean="0">
              <a:solidFill>
                <a:srgbClr val="7030A0"/>
              </a:solidFill>
              <a:latin typeface="Copperplate Gothic Bold" pitchFamily="34" charset="0"/>
            </a:endParaRPr>
          </a:p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Copperplate Gothic Bold" pitchFamily="34" charset="0"/>
              </a:rPr>
              <a:t>How did you do?</a:t>
            </a:r>
          </a:p>
          <a:p>
            <a:pPr algn="ctr"/>
            <a:endParaRPr lang="en-US" sz="2400" b="1" dirty="0" smtClean="0">
              <a:solidFill>
                <a:srgbClr val="FF0000"/>
              </a:solidFill>
              <a:latin typeface="Copperplate Gothic Bold" pitchFamily="34" charset="0"/>
            </a:endParaRPr>
          </a:p>
          <a:p>
            <a:pPr algn="ctr"/>
            <a:endParaRPr lang="en-US" sz="2400" b="1" dirty="0">
              <a:solidFill>
                <a:srgbClr val="FF0000"/>
              </a:solidFill>
              <a:latin typeface="Copperplate Gothic Bold" pitchFamily="34" charset="0"/>
            </a:endParaRPr>
          </a:p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Copperplate Gothic Bold" pitchFamily="34" charset="0"/>
              </a:rPr>
              <a:t>How much money did you end up spending?</a:t>
            </a:r>
          </a:p>
          <a:p>
            <a:pPr algn="ctr"/>
            <a:endParaRPr lang="en-US" sz="4000" b="1" dirty="0" smtClean="0">
              <a:solidFill>
                <a:srgbClr val="FF0000"/>
              </a:solidFill>
              <a:latin typeface="Copperplate Gothic Bold" pitchFamily="34" charset="0"/>
            </a:endParaRPr>
          </a:p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Copperplate Gothic Bold" pitchFamily="34" charset="0"/>
              </a:rPr>
              <a:t>What caused you to spend as much as you did?</a:t>
            </a:r>
          </a:p>
          <a:p>
            <a:pPr algn="ctr"/>
            <a:endParaRPr lang="en-US" sz="2000" dirty="0">
              <a:solidFill>
                <a:srgbClr val="7030A0"/>
              </a:solidFill>
              <a:latin typeface="Copperplate Gothic Bold" pitchFamily="34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-152400" y="3856367"/>
            <a:ext cx="9448800" cy="0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4108" name="Picture 1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1641830"/>
            <a:ext cx="4758204" cy="29000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95467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52400"/>
            <a:ext cx="7162800" cy="2895600"/>
          </a:xfrm>
          <a:prstGeom prst="roundRect">
            <a:avLst>
              <a:gd name="adj" fmla="val 28751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Moderately"/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57200" y="3581400"/>
            <a:ext cx="81534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If you need help with your insurance, </a:t>
            </a:r>
          </a:p>
          <a:p>
            <a:pPr algn="ctr"/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contact an Oregon Insurance Division consumer advocate.</a:t>
            </a:r>
          </a:p>
          <a:p>
            <a:pPr algn="ctr"/>
            <a:endParaRPr lang="en-US" sz="2400" b="1" dirty="0" smtClean="0"/>
          </a:p>
          <a:p>
            <a:pPr algn="ctr"/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We speak insurance. We'd like to help. </a:t>
            </a:r>
          </a:p>
          <a:p>
            <a:pPr algn="ctr"/>
            <a:endParaRPr lang="en-US" b="1" dirty="0"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en-US" sz="2800" b="1" dirty="0" smtClean="0">
                <a:latin typeface="Calibri" pitchFamily="34" charset="0"/>
                <a:cs typeface="Calibri" pitchFamily="34" charset="0"/>
                <a:hlinkClick r:id="rId3"/>
              </a:rPr>
              <a:t>www.insurance.oregon.gov</a:t>
            </a:r>
            <a:endParaRPr lang="en-US" sz="2800" b="1" dirty="0" smtClean="0">
              <a:latin typeface="Calibri" pitchFamily="34" charset="0"/>
              <a:cs typeface="Calibri" pitchFamily="34" charset="0"/>
            </a:endParaRPr>
          </a:p>
          <a:p>
            <a:pPr algn="ctr"/>
            <a:endParaRPr lang="en-US" sz="2800" b="1" dirty="0" smtClean="0"/>
          </a:p>
          <a:p>
            <a:pPr algn="ctr"/>
            <a:endParaRPr lang="en-US" sz="2800" b="1" dirty="0" smtClean="0"/>
          </a:p>
          <a:p>
            <a:pPr algn="ctr"/>
            <a:endParaRPr lang="en-US" b="1" dirty="0"/>
          </a:p>
          <a:p>
            <a:pPr algn="ctr"/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6273800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416799" y="4516438"/>
            <a:ext cx="46836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$50,000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52400" y="5486400"/>
            <a:ext cx="876300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You will need to make $750 monthly payments for 5 years</a:t>
            </a:r>
          </a:p>
          <a:p>
            <a:pPr algn="ctr"/>
            <a:r>
              <a:rPr lang="en-US" sz="2400" dirty="0" smtClean="0"/>
              <a:t>Your bank will make you buy really good insurance until you pay it off.</a:t>
            </a:r>
          </a:p>
          <a:p>
            <a:pPr algn="ctr"/>
            <a:r>
              <a:rPr lang="en-US" sz="3600" b="1" u="sng" dirty="0" smtClean="0">
                <a:solidFill>
                  <a:srgbClr val="FF0000"/>
                </a:solidFill>
              </a:rPr>
              <a:t>Make a $10,000 down payment </a:t>
            </a:r>
            <a:endParaRPr lang="en-US" sz="3600" b="1" u="sng" dirty="0">
              <a:solidFill>
                <a:srgbClr val="FF000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5828" y="27252"/>
            <a:ext cx="5985581" cy="44891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Action Button: Return 2">
            <a:hlinkClick r:id="" action="ppaction://hlinkshowjump?jump=previousslide" highlightClick="1"/>
          </p:cNvPr>
          <p:cNvSpPr/>
          <p:nvPr/>
        </p:nvSpPr>
        <p:spPr>
          <a:xfrm>
            <a:off x="8067675" y="3974307"/>
            <a:ext cx="742950" cy="512762"/>
          </a:xfrm>
          <a:prstGeom prst="actionButtonRetur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6679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416799" y="4755363"/>
            <a:ext cx="46836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$25,000</a:t>
            </a:r>
          </a:p>
        </p:txBody>
      </p:sp>
      <p:sp>
        <p:nvSpPr>
          <p:cNvPr id="2" name="Rectangle 1"/>
          <p:cNvSpPr/>
          <p:nvPr/>
        </p:nvSpPr>
        <p:spPr>
          <a:xfrm>
            <a:off x="228600" y="5486401"/>
            <a:ext cx="8763000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You will need to make $375 monthly payments for 5 years</a:t>
            </a:r>
          </a:p>
          <a:p>
            <a:pPr algn="ctr"/>
            <a:r>
              <a:rPr lang="en-US" sz="2400" dirty="0" smtClean="0"/>
              <a:t>Your bank will make you buy really good insurance until you pay it off.</a:t>
            </a:r>
          </a:p>
          <a:p>
            <a:pPr algn="ctr"/>
            <a:r>
              <a:rPr lang="en-US" sz="3600" b="1" u="sng" dirty="0" smtClean="0">
                <a:solidFill>
                  <a:srgbClr val="FF0000"/>
                </a:solidFill>
              </a:rPr>
              <a:t>Make a $5,000 down payment </a:t>
            </a:r>
            <a:endParaRPr lang="en-US" sz="3600" b="1" u="sng" dirty="0">
              <a:solidFill>
                <a:srgbClr val="FF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6172200" cy="4629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Action Button: Return 5">
            <a:hlinkClick r:id="" action="ppaction://hlinkshowjump?jump=lastslideviewed" highlightClick="1"/>
          </p:cNvPr>
          <p:cNvSpPr/>
          <p:nvPr/>
        </p:nvSpPr>
        <p:spPr>
          <a:xfrm>
            <a:off x="8067675" y="3974307"/>
            <a:ext cx="742950" cy="512762"/>
          </a:xfrm>
          <a:prstGeom prst="actionButtonRetur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5870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416798" y="4482084"/>
            <a:ext cx="46836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$10,000</a:t>
            </a:r>
          </a:p>
        </p:txBody>
      </p:sp>
      <p:sp>
        <p:nvSpPr>
          <p:cNvPr id="4" name="Rectangle 3"/>
          <p:cNvSpPr/>
          <p:nvPr/>
        </p:nvSpPr>
        <p:spPr>
          <a:xfrm>
            <a:off x="130798" y="5181600"/>
            <a:ext cx="8556002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You are able to pay cash for this</a:t>
            </a:r>
          </a:p>
          <a:p>
            <a:pPr algn="ctr"/>
            <a:r>
              <a:rPr lang="en-US" sz="2400" dirty="0" smtClean="0"/>
              <a:t>You can buy however much insurance you want</a:t>
            </a:r>
          </a:p>
          <a:p>
            <a:pPr algn="ctr"/>
            <a:r>
              <a:rPr lang="en-US" sz="4000" b="1" u="sng" dirty="0" smtClean="0">
                <a:solidFill>
                  <a:srgbClr val="FF0000"/>
                </a:solidFill>
              </a:rPr>
              <a:t>Pay $10,000</a:t>
            </a:r>
            <a:endParaRPr lang="en-US" sz="4000" b="1" u="sng" dirty="0">
              <a:solidFill>
                <a:srgbClr val="FF0000"/>
              </a:solidFill>
            </a:endParaRPr>
          </a:p>
        </p:txBody>
      </p:sp>
      <p:pic>
        <p:nvPicPr>
          <p:cNvPr id="2052" name="Picture 4" descr="http://www.4x4trucksforsaleinusa.com/images/2000_chevrolet_35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2876" y="-19051"/>
            <a:ext cx="6348574" cy="4520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ction Button: Return 5">
            <a:hlinkClick r:id="" action="ppaction://hlinkshowjump?jump=lastslideviewed" highlightClick="1"/>
          </p:cNvPr>
          <p:cNvSpPr/>
          <p:nvPr/>
        </p:nvSpPr>
        <p:spPr>
          <a:xfrm>
            <a:off x="8067675" y="3974307"/>
            <a:ext cx="742950" cy="512762"/>
          </a:xfrm>
          <a:prstGeom prst="actionButtonRetur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877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382579" y="4482084"/>
            <a:ext cx="4683641" cy="830997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$1,000</a:t>
            </a:r>
          </a:p>
        </p:txBody>
      </p:sp>
      <p:sp>
        <p:nvSpPr>
          <p:cNvPr id="4" name="Rectangle 3"/>
          <p:cNvSpPr/>
          <p:nvPr/>
        </p:nvSpPr>
        <p:spPr>
          <a:xfrm>
            <a:off x="609600" y="5410200"/>
            <a:ext cx="8229600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You are able to pay cash for this</a:t>
            </a:r>
          </a:p>
          <a:p>
            <a:pPr algn="ctr"/>
            <a:r>
              <a:rPr lang="en-US" sz="2400" dirty="0" smtClean="0"/>
              <a:t>You can buy however much insurance you want</a:t>
            </a:r>
          </a:p>
          <a:p>
            <a:pPr algn="ctr"/>
            <a:r>
              <a:rPr lang="en-US" sz="4000" b="1" u="sng" dirty="0" smtClean="0">
                <a:solidFill>
                  <a:srgbClr val="FF0000"/>
                </a:solidFill>
              </a:rPr>
              <a:t>Pay $1,000</a:t>
            </a:r>
            <a:endParaRPr lang="en-US" sz="4000" b="1" u="sng" dirty="0">
              <a:solidFill>
                <a:srgbClr val="FF0000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68780"/>
            <a:ext cx="6096000" cy="4338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Action Button: Return 5">
            <a:hlinkClick r:id="" action="ppaction://hlinkshowjump?jump=lastslideviewed" highlightClick="1"/>
          </p:cNvPr>
          <p:cNvSpPr/>
          <p:nvPr/>
        </p:nvSpPr>
        <p:spPr>
          <a:xfrm>
            <a:off x="8067675" y="3974307"/>
            <a:ext cx="742950" cy="512762"/>
          </a:xfrm>
          <a:prstGeom prst="actionButtonRetur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7663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28600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atin typeface="Berlin Sans FB Demi" pitchFamily="34" charset="0"/>
              </a:rPr>
              <a:t>Let’s buy insurance!</a:t>
            </a:r>
            <a:endParaRPr lang="en-US" sz="4000" dirty="0">
              <a:latin typeface="Berlin Sans FB Demi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16176" y="2343475"/>
            <a:ext cx="420342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</a:rPr>
              <a:t>Bodily injury liability</a:t>
            </a:r>
          </a:p>
          <a:p>
            <a:r>
              <a:rPr lang="en-US" sz="2400" b="1" dirty="0" smtClean="0">
                <a:solidFill>
                  <a:srgbClr val="C00000"/>
                </a:solidFill>
              </a:rPr>
              <a:t>    $180</a:t>
            </a:r>
            <a:endParaRPr lang="en-US" sz="2400" b="1" dirty="0">
              <a:solidFill>
                <a:srgbClr val="C0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16177" y="3304041"/>
            <a:ext cx="438058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</a:rPr>
              <a:t>Property damage liability </a:t>
            </a:r>
            <a:endParaRPr lang="en-US" sz="2400" b="1" dirty="0" smtClean="0">
              <a:solidFill>
                <a:srgbClr val="C00000"/>
              </a:solidFill>
            </a:endParaRPr>
          </a:p>
          <a:p>
            <a:r>
              <a:rPr lang="en-US" sz="2400" b="1" dirty="0" smtClean="0">
                <a:solidFill>
                  <a:srgbClr val="C00000"/>
                </a:solidFill>
              </a:rPr>
              <a:t>    $60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16176" y="4184985"/>
            <a:ext cx="438058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</a:rPr>
              <a:t>Personal injury protection (PIP</a:t>
            </a:r>
            <a:r>
              <a:rPr lang="en-US" sz="2400" b="1" dirty="0" smtClean="0">
                <a:solidFill>
                  <a:srgbClr val="C00000"/>
                </a:solidFill>
              </a:rPr>
              <a:t>)</a:t>
            </a:r>
          </a:p>
          <a:p>
            <a:r>
              <a:rPr lang="en-US" sz="2400" b="1" dirty="0" smtClean="0">
                <a:solidFill>
                  <a:srgbClr val="C00000"/>
                </a:solidFill>
              </a:rPr>
              <a:t>    $60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16176" y="5105400"/>
            <a:ext cx="438058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</a:rPr>
              <a:t>Uninsured </a:t>
            </a:r>
            <a:r>
              <a:rPr lang="en-US" sz="2400" b="1" dirty="0" smtClean="0">
                <a:solidFill>
                  <a:srgbClr val="C00000"/>
                </a:solidFill>
              </a:rPr>
              <a:t>motorist </a:t>
            </a:r>
            <a:r>
              <a:rPr lang="en-US" sz="2400" b="1" dirty="0">
                <a:solidFill>
                  <a:srgbClr val="C00000"/>
                </a:solidFill>
              </a:rPr>
              <a:t>bodily </a:t>
            </a:r>
            <a:r>
              <a:rPr lang="en-US" sz="2400" b="1" dirty="0" smtClean="0">
                <a:solidFill>
                  <a:srgbClr val="C00000"/>
                </a:solidFill>
              </a:rPr>
              <a:t>injury</a:t>
            </a:r>
          </a:p>
          <a:p>
            <a:r>
              <a:rPr lang="en-US" sz="2400" b="1" dirty="0" smtClean="0">
                <a:solidFill>
                  <a:srgbClr val="C00000"/>
                </a:solidFill>
              </a:rPr>
              <a:t>    $10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164000" y="2304893"/>
            <a:ext cx="385785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2400" b="1" dirty="0">
                <a:solidFill>
                  <a:srgbClr val="0070C0"/>
                </a:solidFill>
              </a:rPr>
              <a:t>Uninsured motorist </a:t>
            </a:r>
            <a:r>
              <a:rPr lang="en-US" sz="2400" b="1" dirty="0" smtClean="0">
                <a:solidFill>
                  <a:srgbClr val="0070C0"/>
                </a:solidFill>
              </a:rPr>
              <a:t>property</a:t>
            </a:r>
          </a:p>
          <a:p>
            <a:pPr algn="r"/>
            <a:r>
              <a:rPr lang="en-US" sz="2400" b="1" dirty="0" smtClean="0">
                <a:solidFill>
                  <a:srgbClr val="0070C0"/>
                </a:solidFill>
              </a:rPr>
              <a:t>$10 </a:t>
            </a:r>
            <a:endParaRPr lang="en-US" sz="2400" dirty="0">
              <a:solidFill>
                <a:srgbClr val="0070C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743225" y="3448631"/>
            <a:ext cx="126829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2400" b="1" dirty="0" smtClean="0">
                <a:solidFill>
                  <a:srgbClr val="0070C0"/>
                </a:solidFill>
              </a:rPr>
              <a:t>Collision</a:t>
            </a:r>
          </a:p>
          <a:p>
            <a:pPr algn="r"/>
            <a:r>
              <a:rPr lang="en-US" sz="2400" b="1" dirty="0" smtClean="0">
                <a:solidFill>
                  <a:srgbClr val="0070C0"/>
                </a:solidFill>
              </a:rPr>
              <a:t>$70 </a:t>
            </a:r>
            <a:endParaRPr lang="en-US" sz="2400" dirty="0">
              <a:solidFill>
                <a:srgbClr val="0070C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839068" y="4628944"/>
            <a:ext cx="217245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2400" b="1" dirty="0" smtClean="0">
                <a:solidFill>
                  <a:srgbClr val="0070C0"/>
                </a:solidFill>
              </a:rPr>
              <a:t>Comprehensive</a:t>
            </a:r>
          </a:p>
          <a:p>
            <a:pPr algn="r"/>
            <a:r>
              <a:rPr lang="en-US" sz="2400" b="1" dirty="0" smtClean="0">
                <a:solidFill>
                  <a:srgbClr val="0070C0"/>
                </a:solidFill>
              </a:rPr>
              <a:t>$10</a:t>
            </a:r>
            <a:endParaRPr lang="en-US" sz="2400" dirty="0">
              <a:solidFill>
                <a:srgbClr val="0070C0"/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4788176" y="1219200"/>
            <a:ext cx="0" cy="5334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320738" y="1295400"/>
            <a:ext cx="39464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u="sng" dirty="0" smtClean="0">
                <a:solidFill>
                  <a:srgbClr val="C00000"/>
                </a:solidFill>
                <a:latin typeface="Berlin Sans FB Demi" pitchFamily="34" charset="0"/>
              </a:rPr>
              <a:t>Required Coverage</a:t>
            </a:r>
            <a:endParaRPr lang="en-US" sz="3200" b="1" u="sng" dirty="0">
              <a:solidFill>
                <a:srgbClr val="C00000"/>
              </a:solidFill>
              <a:latin typeface="Berlin Sans FB Demi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913453" y="990600"/>
            <a:ext cx="394646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u="sng" dirty="0" smtClean="0">
                <a:solidFill>
                  <a:srgbClr val="C00000"/>
                </a:solidFill>
                <a:latin typeface="Berlin Sans FB Demi" pitchFamily="34" charset="0"/>
              </a:rPr>
              <a:t>(Optional)</a:t>
            </a:r>
          </a:p>
          <a:p>
            <a:pPr algn="ctr"/>
            <a:r>
              <a:rPr lang="en-US" sz="3200" b="1" u="sng" dirty="0" smtClean="0">
                <a:solidFill>
                  <a:srgbClr val="C00000"/>
                </a:solidFill>
                <a:latin typeface="Berlin Sans FB Demi" pitchFamily="34" charset="0"/>
              </a:rPr>
              <a:t>Required by Banks</a:t>
            </a:r>
            <a:endParaRPr lang="en-US" sz="3200" b="1" u="sng" dirty="0">
              <a:solidFill>
                <a:srgbClr val="C00000"/>
              </a:solidFill>
              <a:latin typeface="Berlin Sans FB Demi" pitchFamily="34" charset="0"/>
            </a:endParaRPr>
          </a:p>
        </p:txBody>
      </p:sp>
      <p:sp>
        <p:nvSpPr>
          <p:cNvPr id="14" name="Action Button: Forward or Next 13">
            <a:hlinkClick r:id="" action="ppaction://hlinkshowjump?jump=nextslide" highlightClick="1"/>
          </p:cNvPr>
          <p:cNvSpPr/>
          <p:nvPr/>
        </p:nvSpPr>
        <p:spPr>
          <a:xfrm>
            <a:off x="8077200" y="6248400"/>
            <a:ext cx="609600" cy="5334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2812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45702"/>
            <a:ext cx="9144000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latin typeface="Berlin Sans FB Demi" pitchFamily="34" charset="0"/>
              </a:rPr>
              <a:t> Add up your coverage</a:t>
            </a:r>
          </a:p>
          <a:p>
            <a:endParaRPr lang="en-US" dirty="0"/>
          </a:p>
          <a:p>
            <a:pPr algn="ctr"/>
            <a:r>
              <a:rPr lang="en-US" sz="2800" dirty="0" smtClean="0">
                <a:solidFill>
                  <a:srgbClr val="C00000"/>
                </a:solidFill>
              </a:rPr>
              <a:t> This is your monthly payment and your premium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48496" y="4725800"/>
            <a:ext cx="30615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  $750: Car payment</a:t>
            </a:r>
          </a:p>
          <a:p>
            <a:r>
              <a:rPr lang="en-US" sz="2400" dirty="0" smtClean="0"/>
              <a:t>+$400: Insurance</a:t>
            </a:r>
          </a:p>
          <a:p>
            <a:r>
              <a:rPr lang="en-US" sz="2400" dirty="0" smtClean="0"/>
              <a:t>  $1,150: A month</a:t>
            </a:r>
            <a:endParaRPr lang="en-US" sz="2400" dirty="0"/>
          </a:p>
        </p:txBody>
      </p:sp>
      <p:cxnSp>
        <p:nvCxnSpPr>
          <p:cNvPr id="6" name="Straight Connector 5"/>
          <p:cNvCxnSpPr/>
          <p:nvPr/>
        </p:nvCxnSpPr>
        <p:spPr>
          <a:xfrm>
            <a:off x="490959" y="5486402"/>
            <a:ext cx="3014241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5431711" y="4765782"/>
            <a:ext cx="30615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  $375: Car payment</a:t>
            </a:r>
          </a:p>
          <a:p>
            <a:r>
              <a:rPr lang="en-US" sz="2400" dirty="0" smtClean="0"/>
              <a:t>+$400: Insurance</a:t>
            </a:r>
          </a:p>
          <a:p>
            <a:r>
              <a:rPr lang="en-US" sz="2400" dirty="0" smtClean="0"/>
              <a:t>  $775: A month</a:t>
            </a:r>
            <a:endParaRPr lang="en-US" sz="2400" dirty="0"/>
          </a:p>
        </p:txBody>
      </p:sp>
      <p:cxnSp>
        <p:nvCxnSpPr>
          <p:cNvPr id="12" name="Straight Connector 11"/>
          <p:cNvCxnSpPr/>
          <p:nvPr/>
        </p:nvCxnSpPr>
        <p:spPr>
          <a:xfrm>
            <a:off x="5174174" y="5526384"/>
            <a:ext cx="3014241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881" y="1769793"/>
            <a:ext cx="3621264" cy="27159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0603" y="1744393"/>
            <a:ext cx="3772612" cy="28294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Action Button: Forward or Next 2">
            <a:hlinkClick r:id="" action="ppaction://hlinkshowjump?jump=nextslide" highlightClick="1"/>
          </p:cNvPr>
          <p:cNvSpPr/>
          <p:nvPr/>
        </p:nvSpPr>
        <p:spPr>
          <a:xfrm>
            <a:off x="8077200" y="6248400"/>
            <a:ext cx="609600" cy="5334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9199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9144000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latin typeface="Berlin Sans FB Demi" pitchFamily="34" charset="0"/>
              </a:rPr>
              <a:t> Add up your coverage</a:t>
            </a:r>
          </a:p>
          <a:p>
            <a:endParaRPr lang="en-US" dirty="0"/>
          </a:p>
          <a:p>
            <a:pPr algn="ctr"/>
            <a:r>
              <a:rPr lang="en-US" sz="2800" dirty="0" smtClean="0">
                <a:solidFill>
                  <a:srgbClr val="C00000"/>
                </a:solidFill>
              </a:rPr>
              <a:t> This is your monthly payment (your premium)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14400" y="4725798"/>
            <a:ext cx="30615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  $0: Car payment</a:t>
            </a:r>
          </a:p>
          <a:p>
            <a:r>
              <a:rPr lang="en-US" sz="2400" dirty="0" smtClean="0"/>
              <a:t>+$310: Insurance</a:t>
            </a:r>
          </a:p>
          <a:p>
            <a:r>
              <a:rPr lang="en-US" sz="2400" dirty="0" smtClean="0"/>
              <a:t>  $310: A month</a:t>
            </a:r>
            <a:endParaRPr lang="en-US" sz="2400" dirty="0"/>
          </a:p>
        </p:txBody>
      </p:sp>
      <p:cxnSp>
        <p:nvCxnSpPr>
          <p:cNvPr id="6" name="Straight Connector 5"/>
          <p:cNvCxnSpPr/>
          <p:nvPr/>
        </p:nvCxnSpPr>
        <p:spPr>
          <a:xfrm>
            <a:off x="656863" y="5486400"/>
            <a:ext cx="3014241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5867400" y="4725799"/>
            <a:ext cx="30615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  $0: Car payment</a:t>
            </a:r>
          </a:p>
          <a:p>
            <a:r>
              <a:rPr lang="en-US" sz="2400" dirty="0" smtClean="0"/>
              <a:t>+$310: Insurance</a:t>
            </a:r>
          </a:p>
          <a:p>
            <a:r>
              <a:rPr lang="en-US" sz="2400" dirty="0" smtClean="0"/>
              <a:t>  $310: A month</a:t>
            </a:r>
            <a:endParaRPr lang="en-US" sz="2400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5638800" y="5486400"/>
            <a:ext cx="3014241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945" y="1672395"/>
            <a:ext cx="4132655" cy="29418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1684585"/>
            <a:ext cx="4190999" cy="29795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Action Button: Forward or Next 8">
            <a:hlinkClick r:id="" action="ppaction://hlinkshowjump?jump=nextslide" highlightClick="1"/>
          </p:cNvPr>
          <p:cNvSpPr/>
          <p:nvPr/>
        </p:nvSpPr>
        <p:spPr>
          <a:xfrm>
            <a:off x="8077200" y="6248400"/>
            <a:ext cx="609600" cy="5334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0370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51423CDB3F1B745B00E09373B144D99" ma:contentTypeVersion="0" ma:contentTypeDescription="Create a new document." ma:contentTypeScope="" ma:versionID="1f4806aad40cb5324382aca0f14df636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124fd2d4348e31d7b7bcc391e9da9503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8DB93C5D-4327-49CD-AA26-80AD94139F75}"/>
</file>

<file path=customXml/itemProps2.xml><?xml version="1.0" encoding="utf-8"?>
<ds:datastoreItem xmlns:ds="http://schemas.openxmlformats.org/officeDocument/2006/customXml" ds:itemID="{2E38F5E7-B1E3-46EC-A1D8-94E60025B54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75B0A50-CC50-4D8D-8F3D-39D8F47914C1}">
  <ds:schemaRefs>
    <ds:schemaRef ds:uri="http://purl.org/dc/elements/1.1/"/>
    <ds:schemaRef ds:uri="http://schemas.microsoft.com/office/2006/metadata/properties"/>
    <ds:schemaRef ds:uri="http://schemas.microsoft.com/sharepoint/v3"/>
    <ds:schemaRef ds:uri="http://purl.org/dc/terms/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1667</TotalTime>
  <Words>541</Words>
  <Application>Microsoft Office PowerPoint</Application>
  <PresentationFormat>On-screen Show (4:3)</PresentationFormat>
  <Paragraphs>180</Paragraphs>
  <Slides>23</Slides>
  <Notes>3</Notes>
  <HiddenSlides>0</HiddenSlides>
  <MMClips>10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23</vt:i4>
      </vt:variant>
    </vt:vector>
  </HeadingPairs>
  <TitlesOfParts>
    <vt:vector size="25" baseType="lpstr">
      <vt:lpstr>Office Theme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DCBS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Adventures in Auto Insurance</dc:title>
  <dc:creator>Kevin Jeffries</dc:creator>
  <cp:lastModifiedBy>David S. Mohrman</cp:lastModifiedBy>
  <cp:revision>89</cp:revision>
  <dcterms:created xsi:type="dcterms:W3CDTF">2012-07-13T16:45:59Z</dcterms:created>
  <dcterms:modified xsi:type="dcterms:W3CDTF">2018-10-04T18:57:56Z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0x010100851423CDB3F1B745B00E09373B144D99</vt:lpwstr>
  </property>
  <property fmtid="{D5CDD505-2E9C-101B-9397-08002B2CF9AE}" pid="3" name="Order">
    <vt:r8>500</vt:r8>
  </property>
  <property fmtid="{D5CDD505-2E9C-101B-9397-08002B2CF9AE}" pid="4" name="TemplateUrl">
    <vt:lpwstr/>
  </property>
  <property fmtid="{D5CDD505-2E9C-101B-9397-08002B2CF9AE}" pid="5" name="xd_Signature">
    <vt:bool>false</vt:bool>
  </property>
  <property fmtid="{D5CDD505-2E9C-101B-9397-08002B2CF9AE}" pid="6" name="xd_ProgID">
    <vt:lpwstr/>
  </property>
  <property fmtid="{D5CDD505-2E9C-101B-9397-08002B2CF9AE}" pid="7" name="_SourceUrl">
    <vt:lpwstr/>
  </property>
  <property fmtid="{D5CDD505-2E9C-101B-9397-08002B2CF9AE}" pid="8" name="_SharedFileIndex">
    <vt:lpwstr/>
  </property>
</Properties>
</file>