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0"/>
  </p:notesMasterIdLst>
  <p:sldIdLst>
    <p:sldId id="308" r:id="rId5"/>
    <p:sldId id="302" r:id="rId6"/>
    <p:sldId id="303" r:id="rId7"/>
    <p:sldId id="304" r:id="rId8"/>
    <p:sldId id="305" r:id="rId9"/>
    <p:sldId id="306" r:id="rId10"/>
    <p:sldId id="307" r:id="rId11"/>
    <p:sldId id="310" r:id="rId12"/>
    <p:sldId id="256" r:id="rId13"/>
    <p:sldId id="257" r:id="rId14"/>
    <p:sldId id="265" r:id="rId15"/>
    <p:sldId id="258" r:id="rId16"/>
    <p:sldId id="266" r:id="rId17"/>
    <p:sldId id="267" r:id="rId18"/>
    <p:sldId id="268" r:id="rId19"/>
    <p:sldId id="269" r:id="rId20"/>
    <p:sldId id="296" r:id="rId21"/>
    <p:sldId id="295" r:id="rId22"/>
    <p:sldId id="259" r:id="rId23"/>
    <p:sldId id="272" r:id="rId24"/>
    <p:sldId id="271" r:id="rId25"/>
    <p:sldId id="273" r:id="rId26"/>
    <p:sldId id="322" r:id="rId27"/>
    <p:sldId id="270" r:id="rId28"/>
    <p:sldId id="260" r:id="rId29"/>
    <p:sldId id="278" r:id="rId30"/>
    <p:sldId id="277" r:id="rId31"/>
    <p:sldId id="276" r:id="rId32"/>
    <p:sldId id="323" r:id="rId33"/>
    <p:sldId id="311" r:id="rId34"/>
    <p:sldId id="261" r:id="rId35"/>
    <p:sldId id="282" r:id="rId36"/>
    <p:sldId id="281" r:id="rId37"/>
    <p:sldId id="280" r:id="rId38"/>
    <p:sldId id="324" r:id="rId39"/>
    <p:sldId id="313" r:id="rId40"/>
    <p:sldId id="262" r:id="rId41"/>
    <p:sldId id="285" r:id="rId42"/>
    <p:sldId id="284" r:id="rId43"/>
    <p:sldId id="283" r:id="rId44"/>
    <p:sldId id="325" r:id="rId45"/>
    <p:sldId id="314" r:id="rId46"/>
    <p:sldId id="263" r:id="rId47"/>
    <p:sldId id="290" r:id="rId48"/>
    <p:sldId id="289" r:id="rId49"/>
    <p:sldId id="288" r:id="rId50"/>
    <p:sldId id="326" r:id="rId51"/>
    <p:sldId id="320" r:id="rId52"/>
    <p:sldId id="264" r:id="rId53"/>
    <p:sldId id="291" r:id="rId54"/>
    <p:sldId id="292" r:id="rId55"/>
    <p:sldId id="293" r:id="rId56"/>
    <p:sldId id="327" r:id="rId57"/>
    <p:sldId id="318" r:id="rId58"/>
    <p:sldId id="321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Peterson" initials="MP" lastIdx="7" clrIdx="0">
    <p:extLst>
      <p:ext uri="{19B8F6BF-5375-455C-9EA6-DF929625EA0E}">
        <p15:presenceInfo xmlns:p15="http://schemas.microsoft.com/office/powerpoint/2012/main" userId="Mark Peter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A6"/>
    <a:srgbClr val="69B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94673" autoAdjust="0"/>
  </p:normalViewPr>
  <p:slideViewPr>
    <p:cSldViewPr>
      <p:cViewPr varScale="1">
        <p:scale>
          <a:sx n="81" d="100"/>
          <a:sy n="81" d="100"/>
        </p:scale>
        <p:origin x="102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04T08:25:25.712" idx="4">
    <p:pos x="10" y="10"/>
    <p:text>$1,457 for that couch?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04T08:30:36.794" idx="6">
    <p:pos x="10" y="10"/>
    <p:text>The teenage girl is going to have a $358 purse?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04T08:37:11.775" idx="7">
    <p:pos x="10" y="10"/>
    <p:text>This seems like an odd slide to end on.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422C3-C7B5-419B-83D3-CB428D9C004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57F1F-1B5E-4D34-9ED5-CEAC1FD4EA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137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7F1F-1B5E-4D34-9ED5-CEAC1FD4EAD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745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7F1F-1B5E-4D34-9ED5-CEAC1FD4EAD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7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57F1F-1B5E-4D34-9ED5-CEAC1FD4EAD1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60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slide" Target="slide43.xml"/><Relationship Id="rId7" Type="http://schemas.openxmlformats.org/officeDocument/2006/relationships/slide" Target="slide49.xml"/><Relationship Id="rId12" Type="http://schemas.openxmlformats.org/officeDocument/2006/relationships/slide" Target="slide5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openxmlformats.org/officeDocument/2006/relationships/image" Target="../media/image13.png"/><Relationship Id="rId5" Type="http://schemas.openxmlformats.org/officeDocument/2006/relationships/slide" Target="slide31.xml"/><Relationship Id="rId10" Type="http://schemas.openxmlformats.org/officeDocument/2006/relationships/image" Target="../media/image12.gif"/><Relationship Id="rId4" Type="http://schemas.openxmlformats.org/officeDocument/2006/relationships/slide" Target="slide25.xml"/><Relationship Id="rId9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13.xml"/><Relationship Id="rId7" Type="http://schemas.openxmlformats.org/officeDocument/2006/relationships/slide" Target="slide1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slide" Target="slide16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18.jpe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28.png"/><Relationship Id="rId12" Type="http://schemas.openxmlformats.org/officeDocument/2006/relationships/image" Target="../media/image1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slide" Target="slide11.xml"/><Relationship Id="rId5" Type="http://schemas.openxmlformats.org/officeDocument/2006/relationships/image" Target="../media/image27.png"/><Relationship Id="rId10" Type="http://schemas.openxmlformats.org/officeDocument/2006/relationships/slide" Target="slide21.xml"/><Relationship Id="rId4" Type="http://schemas.openxmlformats.org/officeDocument/2006/relationships/slide" Target="slide20.xml"/><Relationship Id="rId9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9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3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1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image" Target="../media/image1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28.xml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jpeg"/><Relationship Id="rId5" Type="http://schemas.openxmlformats.org/officeDocument/2006/relationships/slide" Target="slide25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5.xml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jpeg"/><Relationship Id="rId5" Type="http://schemas.openxmlformats.org/officeDocument/2006/relationships/slide" Target="slide29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0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7.jpeg"/><Relationship Id="rId4" Type="http://schemas.openxmlformats.org/officeDocument/2006/relationships/slide" Target="slide25.xml"/><Relationship Id="rId9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1.wdp"/><Relationship Id="rId7" Type="http://schemas.openxmlformats.org/officeDocument/2006/relationships/slide" Target="slide11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4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3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2.wdp"/><Relationship Id="rId5" Type="http://schemas.openxmlformats.org/officeDocument/2006/relationships/image" Target="../media/image42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microsoft.com/office/2007/relationships/hdphoto" Target="../media/hdphoto13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5" Type="http://schemas.microsoft.com/office/2007/relationships/hdphoto" Target="../media/hdphoto14.wdp"/><Relationship Id="rId4" Type="http://schemas.openxmlformats.org/officeDocument/2006/relationships/image" Target="../media/image44.png"/><Relationship Id="rId9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5.xml"/><Relationship Id="rId5" Type="http://schemas.microsoft.com/office/2007/relationships/hdphoto" Target="../media/hdphoto15.wdp"/><Relationship Id="rId10" Type="http://schemas.openxmlformats.org/officeDocument/2006/relationships/comments" Target="../comments/comment2.xml"/><Relationship Id="rId4" Type="http://schemas.openxmlformats.org/officeDocument/2006/relationships/image" Target="../media/image45.png"/><Relationship Id="rId9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46.png"/><Relationship Id="rId4" Type="http://schemas.microsoft.com/office/2007/relationships/hdphoto" Target="../media/hdphoto1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7" Type="http://schemas.openxmlformats.org/officeDocument/2006/relationships/slide" Target="slide40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5" Type="http://schemas.openxmlformats.org/officeDocument/2006/relationships/image" Target="../media/image15.png"/><Relationship Id="rId4" Type="http://schemas.openxmlformats.org/officeDocument/2006/relationships/slide" Target="slide1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7.xml"/><Relationship Id="rId5" Type="http://schemas.microsoft.com/office/2007/relationships/hdphoto" Target="../media/hdphoto17.wdp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3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8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0.jpeg"/><Relationship Id="rId4" Type="http://schemas.openxmlformats.org/officeDocument/2006/relationships/slide" Target="slide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3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7" Type="http://schemas.openxmlformats.org/officeDocument/2006/relationships/image" Target="../media/image1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46.xml"/><Relationship Id="rId4" Type="http://schemas.openxmlformats.org/officeDocument/2006/relationships/slide" Target="slide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slide" Target="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slide" Target="slide43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5" Type="http://schemas.openxmlformats.org/officeDocument/2006/relationships/slide" Target="slide47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43.xml"/><Relationship Id="rId5" Type="http://schemas.openxmlformats.org/officeDocument/2006/relationships/image" Target="../media/image62.jpeg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openxmlformats.org/officeDocument/2006/relationships/slide" Target="slide5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slide" Target="slide51.xml"/><Relationship Id="rId5" Type="http://schemas.openxmlformats.org/officeDocument/2006/relationships/slide" Target="slide11.xml"/><Relationship Id="rId10" Type="http://schemas.microsoft.com/office/2007/relationships/hdphoto" Target="../media/hdphoto20.wdp"/><Relationship Id="rId4" Type="http://schemas.openxmlformats.org/officeDocument/2006/relationships/slide" Target="slide52.xml"/><Relationship Id="rId9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9.xml"/><Relationship Id="rId5" Type="http://schemas.microsoft.com/office/2007/relationships/hdphoto" Target="../media/hdphoto21.wdp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49.xml"/><Relationship Id="rId5" Type="http://schemas.microsoft.com/office/2007/relationships/hdphoto" Target="../media/hdphoto22.wdp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53.xml"/><Relationship Id="rId5" Type="http://schemas.microsoft.com/office/2007/relationships/hdphoto" Target="../media/hdphoto23.wdp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1.png"/><Relationship Id="rId5" Type="http://schemas.openxmlformats.org/officeDocument/2006/relationships/slide" Target="slide49.xml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72.png"/><Relationship Id="rId7" Type="http://schemas.openxmlformats.org/officeDocument/2006/relationships/image" Target="../media/image3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comments" Target="../comments/comment3.xml"/><Relationship Id="rId5" Type="http://schemas.openxmlformats.org/officeDocument/2006/relationships/image" Target="../media/image55.png"/><Relationship Id="rId10" Type="http://schemas.openxmlformats.org/officeDocument/2006/relationships/image" Target="../media/image76.png"/><Relationship Id="rId4" Type="http://schemas.openxmlformats.org/officeDocument/2006/relationships/image" Target="../media/image74.jpeg"/><Relationship Id="rId9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gradFill flip="none" rotWithShape="1">
            <a:gsLst>
              <a:gs pos="0">
                <a:srgbClr val="0078A6"/>
              </a:gs>
              <a:gs pos="0">
                <a:schemeClr val="accent1">
                  <a:lumMod val="0"/>
                  <a:lumOff val="100000"/>
                </a:schemeClr>
              </a:gs>
              <a:gs pos="68000">
                <a:srgbClr val="0078A6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73732"/>
            <a:ext cx="2514600" cy="182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6" name="Rectangle 25"/>
          <p:cNvSpPr/>
          <p:nvPr/>
        </p:nvSpPr>
        <p:spPr>
          <a:xfrm>
            <a:off x="-19050" y="5040055"/>
            <a:ext cx="9163050" cy="1581150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81000" y="2419625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Homeowners Insurance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8" name="Group 4"/>
          <p:cNvGrpSpPr>
            <a:grpSpLocks/>
          </p:cNvGrpSpPr>
          <p:nvPr/>
        </p:nvGrpSpPr>
        <p:grpSpPr bwMode="auto">
          <a:xfrm>
            <a:off x="2903537" y="5261965"/>
            <a:ext cx="3497263" cy="1123950"/>
            <a:chOff x="304800" y="228600"/>
            <a:chExt cx="3497249" cy="112522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28600"/>
              <a:ext cx="3048000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"/>
            <p:cNvSpPr txBox="1">
              <a:spLocks noChangeArrowheads="1"/>
            </p:cNvSpPr>
            <p:nvPr/>
          </p:nvSpPr>
          <p:spPr bwMode="auto">
            <a:xfrm>
              <a:off x="990600" y="1046045"/>
              <a:ext cx="281144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/>
                <a:t>Division of Financial Regulation</a:t>
              </a:r>
            </a:p>
          </p:txBody>
        </p:sp>
      </p:grpSp>
      <p:sp>
        <p:nvSpPr>
          <p:cNvPr id="31" name="Content Placeholder 4"/>
          <p:cNvSpPr txBox="1">
            <a:spLocks/>
          </p:cNvSpPr>
          <p:nvPr/>
        </p:nvSpPr>
        <p:spPr>
          <a:xfrm>
            <a:off x="457200" y="3269959"/>
            <a:ext cx="81534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A5681"/>
              </a:buClr>
              <a:buFont typeface="Wingdings" charset="2"/>
              <a:buChar char="§"/>
              <a:defRPr sz="3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1859C"/>
              </a:buClr>
              <a:buFont typeface="Lucida Grande"/>
              <a:buChar char="»"/>
              <a:defRPr sz="2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1770A"/>
              </a:buClr>
              <a:buFont typeface="Lucida Grande"/>
              <a:buChar char="▹"/>
              <a:defRPr sz="2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Home insurance covers your home, property, and those within the property.</a:t>
            </a:r>
          </a:p>
        </p:txBody>
      </p:sp>
    </p:spTree>
    <p:extLst>
      <p:ext uri="{BB962C8B-B14F-4D97-AF65-F5344CB8AC3E}">
        <p14:creationId xmlns:p14="http://schemas.microsoft.com/office/powerpoint/2010/main" val="407081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-59032" y="-42863"/>
            <a:ext cx="641377" cy="6900863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The Price is Right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600200"/>
            <a:ext cx="77343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 each room are objects and you have to guess what it would cost to replace them.</a:t>
            </a:r>
          </a:p>
          <a:p>
            <a:r>
              <a:rPr lang="en-US" dirty="0">
                <a:solidFill>
                  <a:schemeClr val="bg1"/>
                </a:solidFill>
              </a:rPr>
              <a:t>The team that guesses closest without going over </a:t>
            </a:r>
            <a:r>
              <a:rPr lang="en-US" b="1" dirty="0">
                <a:solidFill>
                  <a:schemeClr val="bg1"/>
                </a:solidFill>
              </a:rPr>
              <a:t>earns 1 point.</a:t>
            </a:r>
          </a:p>
          <a:p>
            <a:r>
              <a:rPr lang="en-US" dirty="0">
                <a:solidFill>
                  <a:schemeClr val="bg1"/>
                </a:solidFill>
              </a:rPr>
              <a:t>The team with the most points at the end of the game wins.</a:t>
            </a:r>
          </a:p>
          <a:p>
            <a:r>
              <a:rPr lang="en-US" dirty="0">
                <a:solidFill>
                  <a:schemeClr val="bg1"/>
                </a:solidFill>
              </a:rPr>
              <a:t>There are also insurance quizzes throughout, so be ready. </a:t>
            </a:r>
            <a:r>
              <a:rPr lang="en-US" b="1" dirty="0">
                <a:solidFill>
                  <a:schemeClr val="bg1"/>
                </a:solidFill>
              </a:rPr>
              <a:t>Quizzes are worth 5 points!</a:t>
            </a:r>
          </a:p>
        </p:txBody>
      </p:sp>
    </p:spTree>
    <p:extLst>
      <p:ext uri="{BB962C8B-B14F-4D97-AF65-F5344CB8AC3E}">
        <p14:creationId xmlns:p14="http://schemas.microsoft.com/office/powerpoint/2010/main" val="36380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837" y="279400"/>
            <a:ext cx="9322037" cy="58674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78A6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6518031" y="3632200"/>
            <a:ext cx="1631461" cy="2235200"/>
          </a:xfrm>
          <a:prstGeom prst="rect">
            <a:avLst/>
          </a:prstGeom>
          <a:solidFill>
            <a:srgbClr val="0078A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Master bedroom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7602415" y="2260600"/>
            <a:ext cx="1312985" cy="1371600"/>
          </a:xfrm>
          <a:prstGeom prst="rect">
            <a:avLst/>
          </a:prstGeom>
          <a:solidFill>
            <a:srgbClr val="0078A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Boy’s room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383585" y="762000"/>
            <a:ext cx="1531815" cy="1498600"/>
          </a:xfrm>
          <a:prstGeom prst="rect">
            <a:avLst/>
          </a:prstGeom>
          <a:solidFill>
            <a:srgbClr val="0078A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Girl’s room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3962400" y="762000"/>
            <a:ext cx="2362200" cy="1828800"/>
          </a:xfrm>
          <a:prstGeom prst="rect">
            <a:avLst/>
          </a:prstGeom>
          <a:solidFill>
            <a:srgbClr val="0078A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Living room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41031" y="1600200"/>
            <a:ext cx="2625969" cy="2743200"/>
          </a:xfrm>
          <a:prstGeom prst="rect">
            <a:avLst/>
          </a:prstGeom>
          <a:solidFill>
            <a:srgbClr val="0078A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Garage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4835769" y="3200400"/>
            <a:ext cx="1641231" cy="1320800"/>
          </a:xfrm>
          <a:prstGeom prst="rect">
            <a:avLst/>
          </a:prstGeom>
          <a:solidFill>
            <a:srgbClr val="0078A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Game </a:t>
            </a:r>
            <a:br>
              <a:rPr lang="en-US" dirty="0" smtClean="0">
                <a:latin typeface="Arial Black" panose="020B0A04020102020204" pitchFamily="34" charset="0"/>
              </a:rPr>
            </a:br>
            <a:r>
              <a:rPr lang="en-US" dirty="0" smtClean="0">
                <a:latin typeface="Arial Black" panose="020B0A04020102020204" pitchFamily="34" charset="0"/>
              </a:rPr>
              <a:t>room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14" name="Rectangle 13">
            <a:hlinkClick r:id="rId9" action="ppaction://hlinksldjump"/>
          </p:cNvPr>
          <p:cNvSpPr/>
          <p:nvPr/>
        </p:nvSpPr>
        <p:spPr>
          <a:xfrm>
            <a:off x="2667000" y="762000"/>
            <a:ext cx="1219200" cy="2362200"/>
          </a:xfrm>
          <a:prstGeom prst="rect">
            <a:avLst/>
          </a:prstGeom>
          <a:solidFill>
            <a:srgbClr val="0078A6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Kitchen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2052" name="Picture 4" descr="C:\Users\Jeffrikp\AppData\Local\Microsoft\Windows\Temporary Internet Files\Content.IE5\720TBOSZ\blockpage[1]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3424237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19340" y="4787411"/>
            <a:ext cx="1931280" cy="1079989"/>
            <a:chOff x="119340" y="4787411"/>
            <a:chExt cx="1931280" cy="1079989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15" y="4787411"/>
              <a:ext cx="1439985" cy="107998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  <a:extLst/>
          </p:spPr>
        </p:pic>
        <p:sp>
          <p:nvSpPr>
            <p:cNvPr id="10" name="TextBox 9">
              <a:hlinkClick r:id="rId12" action="ppaction://hlinksldjump"/>
            </p:cNvPr>
            <p:cNvSpPr txBox="1"/>
            <p:nvPr/>
          </p:nvSpPr>
          <p:spPr>
            <a:xfrm rot="20094803">
              <a:off x="119340" y="5094290"/>
              <a:ext cx="19312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u="sng" dirty="0" smtClean="0">
                  <a:ln>
                    <a:solidFill>
                      <a:schemeClr val="tx1"/>
                    </a:solidFill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nap ITC" panose="04040A07060A02020202" pitchFamily="82" charset="0"/>
                </a:rPr>
                <a:t>Finished</a:t>
              </a:r>
              <a:endParaRPr lang="en-US" b="1" u="sng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anose="04040A07060A02020202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4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Child to work pics\new house\living-room-design-images-good-design-8-on-living-design-ide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" r="5675"/>
          <a:stretch/>
        </p:blipFill>
        <p:spPr bwMode="auto">
          <a:xfrm>
            <a:off x="1" y="0"/>
            <a:ext cx="9144000" cy="688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3429000" y="2667000"/>
            <a:ext cx="1676400" cy="12954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2514600" y="2438400"/>
            <a:ext cx="609600" cy="18288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5257800" y="2400300"/>
            <a:ext cx="609600" cy="18288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 flipV="1">
            <a:off x="4700836" y="4419600"/>
            <a:ext cx="4290764" cy="18288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 flipV="1">
            <a:off x="76200" y="3352800"/>
            <a:ext cx="990600" cy="1410316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1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52" y="5638800"/>
            <a:ext cx="1409496" cy="885209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6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6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53" y="622754"/>
            <a:ext cx="5791200" cy="4035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2895" y="4777978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</a:t>
            </a:r>
            <a:br>
              <a:rPr lang="en-US" sz="2800" i="1" dirty="0" smtClean="0">
                <a:solidFill>
                  <a:schemeClr val="bg1"/>
                </a:solidFill>
              </a:rPr>
            </a:br>
            <a:r>
              <a:rPr lang="en-US" sz="2800" i="1" dirty="0" smtClean="0">
                <a:solidFill>
                  <a:schemeClr val="bg1"/>
                </a:solidFill>
              </a:rPr>
              <a:t>60-inch TV?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5" name="Picture 2" descr="G:\Child to work pics\new house\living-room-design-images-good-design-8-on-living-design-idea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06" y="5907107"/>
            <a:ext cx="1257748" cy="83819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8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56604" y="5907107"/>
            <a:ext cx="24822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800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29996" y="5907106"/>
            <a:ext cx="537204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$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52" l="6543" r="54688">
                        <a14:foregroundMark x1="44434" y1="78116" x2="44434" y2="78116"/>
                        <a14:foregroundMark x1="44141" y1="65652" x2="44141" y2="65652"/>
                        <a14:foregroundMark x1="21484" y1="16232" x2="21484" y2="16232"/>
                        <a14:foregroundMark x1="19727" y1="5362" x2="19727" y2="5362"/>
                        <a14:foregroundMark x1="46582" y1="21014" x2="46582" y2="21014"/>
                        <a14:foregroundMark x1="46289" y1="17246" x2="46289" y2="17246"/>
                        <a14:foregroundMark x1="44727" y1="7246" x2="44727" y2="7246"/>
                        <a14:foregroundMark x1="44336" y1="6522" x2="44336" y2="6522"/>
                        <a14:foregroundMark x1="20801" y1="3913" x2="20801" y2="3913"/>
                        <a14:foregroundMark x1="18555" y1="4928" x2="18555" y2="4928"/>
                        <a14:foregroundMark x1="18164" y1="4928" x2="18164" y2="4928"/>
                        <a14:foregroundMark x1="17969" y1="4493" x2="17969" y2="4493"/>
                        <a14:foregroundMark x1="21484" y1="25652" x2="21484" y2="25652"/>
                        <a14:foregroundMark x1="42969" y1="83188" x2="42969" y2="83188"/>
                        <a14:foregroundMark x1="43066" y1="84058" x2="43066" y2="84058"/>
                        <a14:foregroundMark x1="21094" y1="91884" x2="21094" y2="91884"/>
                        <a14:backgroundMark x1="12891" y1="87246" x2="12891" y2="87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1" t="-2367" r="45442" b="2367"/>
          <a:stretch/>
        </p:blipFill>
        <p:spPr bwMode="auto">
          <a:xfrm>
            <a:off x="-127000" y="0"/>
            <a:ext cx="46355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160020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these two TV speakers?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6" name="Picture 2" descr="G:\Child to work pics\new house\living-room-design-images-good-design-8-on-living-design-ideas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06" y="5907107"/>
            <a:ext cx="1257748" cy="83819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7" name="Oval 2"/>
          <p:cNvSpPr>
            <a:spLocks noChangeArrowheads="1"/>
          </p:cNvSpPr>
          <p:nvPr/>
        </p:nvSpPr>
        <p:spPr bwMode="auto">
          <a:xfrm>
            <a:off x="7696200" y="4343400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67400" y="2667000"/>
            <a:ext cx="17202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290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54700" y="2667000"/>
            <a:ext cx="60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$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92" l="32139" r="662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32" t="2109" r="29653" b="2109"/>
          <a:stretch/>
        </p:blipFill>
        <p:spPr bwMode="auto">
          <a:xfrm>
            <a:off x="1379889" y="847744"/>
            <a:ext cx="3263901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200" y="160020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lamp?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6" name="Picture 2" descr="G:\Child to work pics\new house\living-room-design-images-good-design-8-on-living-design-idea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06" y="5907107"/>
            <a:ext cx="1257748" cy="83819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0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19800" y="2743201"/>
            <a:ext cx="13392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75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62600" y="2743200"/>
            <a:ext cx="13392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3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59" y="29500"/>
            <a:ext cx="8191500" cy="512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G:\Child to work pics\new house\living-room-design-images-good-design-8-on-living-design-ideas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06" y="5907107"/>
            <a:ext cx="1257748" cy="83819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5390" y="4594762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couch?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7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81400" y="5563713"/>
            <a:ext cx="2410839" cy="768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900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80592" y="5571610"/>
            <a:ext cx="981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5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58990" y="1295400"/>
            <a:ext cx="8832609" cy="4572000"/>
            <a:chOff x="12700" y="1295400"/>
            <a:chExt cx="8763000" cy="4572000"/>
          </a:xfrm>
        </p:grpSpPr>
        <p:sp>
          <p:nvSpPr>
            <p:cNvPr id="4" name="Rounded Rectangle 3"/>
            <p:cNvSpPr/>
            <p:nvPr/>
          </p:nvSpPr>
          <p:spPr>
            <a:xfrm>
              <a:off x="12700" y="1295400"/>
              <a:ext cx="8763000" cy="4572000"/>
            </a:xfrm>
            <a:prstGeom prst="roundRect">
              <a:avLst>
                <a:gd name="adj" fmla="val 5882"/>
              </a:avLst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3652" y="1447800"/>
              <a:ext cx="8556450" cy="2438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5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Price is Right</a:t>
              </a:r>
              <a:endParaRPr lang="en-US" sz="96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4709" y="3886200"/>
              <a:ext cx="8340980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>
                  <a:gd name="adj" fmla="val 10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Homeowners Insurance</a:t>
              </a:r>
              <a:endParaRPr lang="en-US" sz="54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rot="20143387">
            <a:off x="393942" y="2899539"/>
            <a:ext cx="82930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anose="02020904090505020303" pitchFamily="18" charset="0"/>
              </a:rPr>
              <a:t>POP QUIZ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anose="02020904090505020303" pitchFamily="18" charset="0"/>
            </a:endParaRPr>
          </a:p>
          <a:p>
            <a:endParaRPr lang="en-US" dirty="0"/>
          </a:p>
        </p:txBody>
      </p:sp>
      <p:pic>
        <p:nvPicPr>
          <p:cNvPr id="10" name="price is right them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00" end="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20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8" name="Train Horn Low-SoundBible.com-17446891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7044" y="514491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6585" y="5464229"/>
            <a:ext cx="6838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Dog bite claims can be rather expensive, and some insurers choose not to provide insurance to homeowners who own a breed with a history that suggests a dog bite claim is more likely.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6267" y="314310"/>
            <a:ext cx="76390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Can your </a:t>
            </a:r>
            <a:r>
              <a:rPr lang="en-US" sz="3200" b="1" dirty="0" smtClean="0">
                <a:solidFill>
                  <a:schemeClr val="bg1"/>
                </a:solidFill>
              </a:rPr>
              <a:t>insurance company </a:t>
            </a:r>
            <a:r>
              <a:rPr lang="en-US" sz="3200" b="1" dirty="0">
                <a:solidFill>
                  <a:schemeClr val="bg1"/>
                </a:solidFill>
              </a:rPr>
              <a:t>cancel </a:t>
            </a:r>
            <a:r>
              <a:rPr lang="en-US" sz="3200" b="1" dirty="0" smtClean="0">
                <a:solidFill>
                  <a:schemeClr val="bg1"/>
                </a:solidFill>
              </a:rPr>
              <a:t>or not renew your </a:t>
            </a:r>
            <a:r>
              <a:rPr lang="en-US" sz="3200" b="1" dirty="0">
                <a:solidFill>
                  <a:schemeClr val="bg1"/>
                </a:solidFill>
              </a:rPr>
              <a:t>policy because you own a dog? </a:t>
            </a:r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1732290"/>
            <a:ext cx="243840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300" y="1732290"/>
            <a:ext cx="179590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732290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13388" y="3801070"/>
            <a:ext cx="199522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YES</a:t>
            </a:r>
            <a:endParaRPr lang="en-US" sz="9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3349293" y="4136766"/>
            <a:ext cx="2216813" cy="990600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 descr="G:\Child to work pics\new house\living-room-design-images-good-design-8-on-living-design-idea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980" y="6070431"/>
            <a:ext cx="1012674" cy="67487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3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12" name="Oval 3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14" name="Oval 3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5" name="Oval 2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7" name="Oval 2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18" name="Oval 2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19" name="Oval 2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20" name="Oval 2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11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12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13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14</a:t>
            </a: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15</a:t>
            </a:r>
          </a:p>
        </p:txBody>
      </p:sp>
      <p:sp>
        <p:nvSpPr>
          <p:cNvPr id="27" name="Oval 1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16</a:t>
            </a: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17</a:t>
            </a: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18</a:t>
            </a:r>
          </a:p>
        </p:txBody>
      </p:sp>
      <p:sp>
        <p:nvSpPr>
          <p:cNvPr id="30" name="Oval 1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19</a:t>
            </a:r>
          </a:p>
        </p:txBody>
      </p:sp>
      <p:sp>
        <p:nvSpPr>
          <p:cNvPr id="31" name="Oval 1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20</a:t>
            </a: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21</a:t>
            </a:r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22</a:t>
            </a:r>
          </a:p>
        </p:txBody>
      </p:sp>
      <p:sp>
        <p:nvSpPr>
          <p:cNvPr id="34" name="Oval 1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23</a:t>
            </a: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24</a:t>
            </a: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25</a:t>
            </a:r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26</a:t>
            </a:r>
          </a:p>
        </p:txBody>
      </p:sp>
      <p:sp>
        <p:nvSpPr>
          <p:cNvPr id="38" name="Oval 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27</a:t>
            </a:r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28</a:t>
            </a:r>
          </a:p>
        </p:txBody>
      </p: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29</a:t>
            </a:r>
          </a:p>
        </p:txBody>
      </p:sp>
      <p:sp>
        <p:nvSpPr>
          <p:cNvPr id="41" name="Oval 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70956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1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Child to work pics\new house\Kitch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1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4" action="ppaction://hlinksldjump"/>
          </p:cNvPr>
          <p:cNvSpPr/>
          <p:nvPr/>
        </p:nvSpPr>
        <p:spPr>
          <a:xfrm rot="21017378" flipH="1">
            <a:off x="380123" y="4490517"/>
            <a:ext cx="2820988" cy="2036317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933" y1="13191" x2="24933" y2="13191"/>
                        <a14:foregroundMark x1="25133" y1="7885" x2="25133" y2="7885"/>
                        <a14:foregroundMark x1="26000" y1="4790" x2="26000" y2="4790"/>
                        <a14:foregroundMark x1="96000" y1="55932" x2="96000" y2="55932"/>
                        <a14:foregroundMark x1="94267" y1="68386" x2="94267" y2="68386"/>
                        <a14:foregroundMark x1="89800" y1="71039" x2="89800" y2="71039"/>
                        <a14:foregroundMark x1="96867" y1="67649" x2="96867" y2="67649"/>
                        <a14:foregroundMark x1="95667" y1="69934" x2="95667" y2="69934"/>
                        <a14:foregroundMark x1="94267" y1="71481" x2="94267" y2="71481"/>
                        <a14:foregroundMark x1="92200" y1="72218" x2="92200" y2="72218"/>
                        <a14:foregroundMark x1="90667" y1="72439" x2="90667" y2="72439"/>
                        <a14:foregroundMark x1="88733" y1="72218" x2="88733" y2="72218"/>
                        <a14:foregroundMark x1="85933" y1="71039" x2="85933" y2="71039"/>
                        <a14:foregroundMark x1="85467" y1="70523" x2="85467" y2="70523"/>
                        <a14:foregroundMark x1="87200" y1="71629" x2="87200" y2="71629"/>
                        <a14:foregroundMark x1="90800" y1="44805" x2="90800" y2="44805"/>
                        <a14:foregroundMark x1="89267" y1="44289" x2="89267" y2="44289"/>
                        <a14:foregroundMark x1="52133" y1="5527" x2="52133" y2="5527"/>
                        <a14:backgroundMark x1="90267" y1="57848" x2="90267" y2="57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3172382"/>
            <a:ext cx="1044575" cy="98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7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36982"/>
            <a:ext cx="762000" cy="83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9" action="ppaction://hlinksldjump"/>
          </p:cNvPr>
          <p:cNvSpPr/>
          <p:nvPr/>
        </p:nvSpPr>
        <p:spPr>
          <a:xfrm flipH="1">
            <a:off x="1267322" y="2671007"/>
            <a:ext cx="713878" cy="1002751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hlinkClick r:id="rId10" action="ppaction://hlinksldjump"/>
          </p:cNvPr>
          <p:cNvSpPr/>
          <p:nvPr/>
        </p:nvSpPr>
        <p:spPr>
          <a:xfrm flipH="1">
            <a:off x="5214936" y="3112193"/>
            <a:ext cx="1109663" cy="1155006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63831"/>
            <a:ext cx="1409496" cy="885209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73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A7CD8C-D6A1-4234-9F03-131084C74229}" type="slidenum">
              <a:rPr lang="en-US" smtClean="0">
                <a:latin typeface="Tw Cen MT"/>
              </a:rPr>
              <a:pPr/>
              <a:t>2</a:t>
            </a:fld>
            <a:endParaRPr lang="en-US" dirty="0">
              <a:latin typeface="Tw Cen MT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6" t="20303"/>
          <a:stretch/>
        </p:blipFill>
        <p:spPr bwMode="auto">
          <a:xfrm>
            <a:off x="4530779" y="457200"/>
            <a:ext cx="4096172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93" y="3505200"/>
            <a:ext cx="4112743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14119" y="16002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What is at risk?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5902" y="4276635"/>
            <a:ext cx="3771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What are you protecting?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59032" y="-42863"/>
            <a:ext cx="641377" cy="6900863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54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56" l="1389" r="100000">
                        <a14:foregroundMark x1="18849" y1="21859" x2="18849" y2="21859"/>
                        <a14:foregroundMark x1="16667" y1="33046" x2="16667" y2="33046"/>
                        <a14:foregroundMark x1="17063" y1="46816" x2="17063" y2="46816"/>
                        <a14:foregroundMark x1="11806" y1="44062" x2="11806" y2="44062"/>
                        <a14:foregroundMark x1="44643" y1="76076" x2="44643" y2="76076"/>
                        <a14:foregroundMark x1="34921" y1="76764" x2="34921" y2="76764"/>
                        <a14:foregroundMark x1="25000" y1="51463" x2="25000" y2="51463"/>
                        <a14:foregroundMark x1="29067" y1="48537" x2="29067" y2="48537"/>
                        <a14:foregroundMark x1="49504" y1="29948" x2="49504" y2="29948"/>
                        <a14:foregroundMark x1="57044" y1="50086" x2="57044" y2="50086"/>
                        <a14:foregroundMark x1="54861" y1="48537" x2="54861" y2="48537"/>
                        <a14:foregroundMark x1="31845" y1="29948" x2="31845" y2="29948"/>
                        <a14:foregroundMark x1="34921" y1="30637" x2="34921" y2="30637"/>
                        <a14:foregroundMark x1="27183" y1="24613" x2="27183" y2="24613"/>
                        <a14:foregroundMark x1="43056" y1="27539" x2="43056" y2="27539"/>
                        <a14:foregroundMark x1="40179" y1="32358" x2="40179" y2="32358"/>
                        <a14:foregroundMark x1="42063" y1="18589" x2="42063" y2="18589"/>
                        <a14:foregroundMark x1="62302" y1="25301" x2="62302" y2="25301"/>
                        <a14:foregroundMark x1="36310" y1="65232" x2="36310" y2="65232"/>
                        <a14:foregroundMark x1="27381" y1="65577" x2="27381" y2="65577"/>
                        <a14:foregroundMark x1="19940" y1="74010" x2="19940" y2="74010"/>
                        <a14:foregroundMark x1="19742" y1="79346" x2="19742" y2="79346"/>
                        <a14:foregroundMark x1="21329" y1="77797" x2="21329" y2="77797"/>
                        <a14:foregroundMark x1="21726" y1="82788" x2="21726" y2="82788"/>
                        <a14:foregroundMark x1="69246" y1="94836" x2="69246" y2="94836"/>
                        <a14:foregroundMark x1="17659" y1="94492" x2="17659" y2="94492"/>
                        <a14:foregroundMark x1="13988" y1="92599" x2="13988" y2="92599"/>
                        <a14:foregroundMark x1="14782" y1="78830" x2="14782" y2="78830"/>
                        <a14:foregroundMark x1="51984" y1="81411" x2="51984" y2="81411"/>
                        <a14:foregroundMark x1="62897" y1="97590" x2="62897" y2="97590"/>
                        <a14:foregroundMark x1="62996" y1="94492" x2="62996" y2="94492"/>
                        <a14:foregroundMark x1="64683" y1="92427" x2="64683" y2="92427"/>
                        <a14:foregroundMark x1="55258" y1="51463" x2="55258" y2="51463"/>
                        <a14:foregroundMark x1="18155" y1="58864" x2="18155" y2="58864"/>
                        <a14:foregroundMark x1="19246" y1="62478" x2="19246" y2="62478"/>
                        <a14:foregroundMark x1="21032" y1="64028" x2="21032" y2="64028"/>
                        <a14:foregroundMark x1="21032" y1="64028" x2="21032" y2="64028"/>
                        <a14:foregroundMark x1="28175" y1="61962" x2="28175" y2="61962"/>
                        <a14:foregroundMark x1="31052" y1="60241" x2="31052" y2="60241"/>
                        <a14:foregroundMark x1="31052" y1="60241" x2="31052" y2="60241"/>
                        <a14:foregroundMark x1="31944" y1="60241" x2="31944" y2="60241"/>
                        <a14:foregroundMark x1="32143" y1="60069" x2="32143" y2="60069"/>
                        <a14:foregroundMark x1="32341" y1="59897" x2="32341" y2="59897"/>
                        <a14:foregroundMark x1="33135" y1="59036" x2="33135" y2="59036"/>
                        <a14:foregroundMark x1="33234" y1="58864" x2="33234" y2="58864"/>
                        <a14:foregroundMark x1="32540" y1="67470" x2="32540" y2="67470"/>
                        <a14:foregroundMark x1="32540" y1="68158" x2="32540" y2="68158"/>
                        <a14:foregroundMark x1="33135" y1="69880" x2="33135" y2="69880"/>
                        <a14:foregroundMark x1="34028" y1="71429" x2="34028" y2="71429"/>
                        <a14:foregroundMark x1="35317" y1="72633" x2="35317" y2="72633"/>
                        <a14:foregroundMark x1="36012" y1="72633" x2="36012" y2="72633"/>
                        <a14:foregroundMark x1="37798" y1="73322" x2="37798" y2="73322"/>
                        <a14:foregroundMark x1="38194" y1="73322" x2="38194" y2="73322"/>
                        <a14:foregroundMark x1="38690" y1="73494" x2="38690" y2="73494"/>
                        <a14:foregroundMark x1="39484" y1="72461" x2="39484" y2="72461"/>
                        <a14:foregroundMark x1="39583" y1="72289" x2="39583" y2="72289"/>
                        <a14:foregroundMark x1="40476" y1="71601" x2="40476" y2="71601"/>
                        <a14:foregroundMark x1="41071" y1="70912" x2="41071" y2="70912"/>
                        <a14:foregroundMark x1="41270" y1="70740" x2="41270" y2="70740"/>
                        <a14:foregroundMark x1="42163" y1="69707" x2="42163" y2="69707"/>
                        <a14:foregroundMark x1="16667" y1="23064" x2="16667" y2="23064"/>
                        <a14:foregroundMark x1="41766" y1="48365" x2="41766" y2="48365"/>
                        <a14:foregroundMark x1="41964" y1="48709" x2="41964" y2="48709"/>
                        <a14:foregroundMark x1="41964" y1="48709" x2="41964" y2="48709"/>
                        <a14:foregroundMark x1="43948" y1="57659" x2="43948" y2="57659"/>
                        <a14:foregroundMark x1="44940" y1="60241" x2="45238" y2="60585"/>
                        <a14:foregroundMark x1="45238" y1="60585" x2="45238" y2="60585"/>
                        <a14:foregroundMark x1="47421" y1="62478" x2="47421" y2="62478"/>
                        <a14:foregroundMark x1="48313" y1="64028" x2="48313" y2="64028"/>
                        <a14:foregroundMark x1="48909" y1="65232" x2="48909" y2="65232"/>
                        <a14:foregroundMark x1="51786" y1="66781" x2="51786" y2="66781"/>
                        <a14:foregroundMark x1="51786" y1="66954" x2="51786" y2="66954"/>
                        <a14:foregroundMark x1="52679" y1="67642" x2="52679" y2="67642"/>
                        <a14:foregroundMark x1="53274" y1="67298" x2="53274" y2="67298"/>
                        <a14:foregroundMark x1="54464" y1="67126" x2="55060" y2="67126"/>
                        <a14:foregroundMark x1="55754" y1="67126" x2="55754" y2="67126"/>
                        <a14:foregroundMark x1="56250" y1="67126" x2="56250" y2="67126"/>
                        <a14:foregroundMark x1="57937" y1="66609" x2="58333" y2="66609"/>
                        <a14:foregroundMark x1="59226" y1="66265" x2="59226" y2="66265"/>
                        <a14:foregroundMark x1="59425" y1="66093" x2="59425" y2="66093"/>
                        <a14:foregroundMark x1="60119" y1="65749" x2="60119" y2="65749"/>
                        <a14:foregroundMark x1="60714" y1="65404" x2="60714" y2="65404"/>
                        <a14:foregroundMark x1="61012" y1="65232" x2="61012" y2="65232"/>
                        <a14:foregroundMark x1="61607" y1="64888" x2="61607" y2="64888"/>
                        <a14:foregroundMark x1="62500" y1="64028" x2="62500" y2="64028"/>
                        <a14:foregroundMark x1="63194" y1="63683" x2="63194" y2="63683"/>
                        <a14:foregroundMark x1="13294" y1="54905" x2="13294" y2="54905"/>
                        <a14:foregroundMark x1="13393" y1="54905" x2="13790" y2="55422"/>
                        <a14:foregroundMark x1="14187" y1="56282" x2="14187" y2="56282"/>
                        <a14:foregroundMark x1="14286" y1="56282" x2="14683" y2="57143"/>
                        <a14:foregroundMark x1="14881" y1="57487" x2="14881" y2="57487"/>
                        <a14:foregroundMark x1="8234" y1="44062" x2="8234" y2="44062"/>
                        <a14:foregroundMark x1="8234" y1="44062" x2="8234" y2="44062"/>
                        <a14:foregroundMark x1="9623" y1="51291" x2="9623" y2="51291"/>
                        <a14:foregroundMark x1="5655" y1="46299" x2="5655" y2="46299"/>
                        <a14:foregroundMark x1="3571" y1="44578" x2="3571" y2="44578"/>
                        <a14:foregroundMark x1="33929" y1="82616" x2="33929" y2="82616"/>
                        <a14:foregroundMark x1="33929" y1="82616" x2="33929" y2="82616"/>
                        <a14:foregroundMark x1="34226" y1="82616" x2="34921" y2="82616"/>
                        <a14:foregroundMark x1="37103" y1="82272" x2="38095" y2="82100"/>
                        <a14:foregroundMark x1="39286" y1="81583" x2="39286" y2="81583"/>
                        <a14:foregroundMark x1="39583" y1="81583" x2="39583" y2="81583"/>
                        <a14:foregroundMark x1="40079" y1="81411" x2="40079" y2="81411"/>
                        <a14:foregroundMark x1="48512" y1="74182" x2="48512" y2="74182"/>
                        <a14:foregroundMark x1="48512" y1="74010" x2="48512" y2="74010"/>
                        <a14:foregroundMark x1="56052" y1="97074" x2="56052" y2="97074"/>
                        <a14:foregroundMark x1="56151" y1="97074" x2="56151" y2="97074"/>
                        <a14:foregroundMark x1="56944" y1="96558" x2="56944" y2="96558"/>
                        <a14:foregroundMark x1="57341" y1="96386" x2="57341" y2="96386"/>
                        <a14:foregroundMark x1="57639" y1="96041" x2="57639" y2="96041"/>
                        <a14:foregroundMark x1="18353" y1="91738" x2="18353" y2="91738"/>
                        <a14:foregroundMark x1="18353" y1="91738" x2="18353" y2="91738"/>
                        <a14:foregroundMark x1="19246" y1="92427" x2="19246" y2="92427"/>
                        <a14:foregroundMark x1="20734" y1="95353" x2="20734" y2="95353"/>
                        <a14:foregroundMark x1="20734" y1="95353" x2="20734" y2="95353"/>
                        <a14:foregroundMark x1="20933" y1="95697" x2="20933" y2="95697"/>
                        <a14:foregroundMark x1="6944" y1="96902" x2="6944" y2="96902"/>
                        <a14:foregroundMark x1="6944" y1="96902" x2="6944" y2="96902"/>
                        <a14:foregroundMark x1="6944" y1="96902" x2="6944" y2="96902"/>
                        <a14:foregroundMark x1="7540" y1="97418" x2="7540" y2="97418"/>
                        <a14:foregroundMark x1="4762" y1="96730" x2="4762" y2="96730"/>
                        <a14:foregroundMark x1="68254" y1="88468" x2="68254" y2="88468"/>
                        <a14:foregroundMark x1="68254" y1="88468" x2="68254" y2="88468"/>
                        <a14:foregroundMark x1="68254" y1="88468" x2="68254" y2="88468"/>
                        <a14:foregroundMark x1="32738" y1="27883" x2="32738" y2="27883"/>
                        <a14:foregroundMark x1="32738" y1="27883" x2="32738" y2="27883"/>
                        <a14:foregroundMark x1="58433" y1="36489" x2="58433" y2="36489"/>
                        <a14:foregroundMark x1="57143" y1="37177" x2="57143" y2="37177"/>
                        <a14:foregroundMark x1="67163" y1="42513" x2="67163" y2="42513"/>
                        <a14:foregroundMark x1="61905" y1="31153" x2="61905" y2="31153"/>
                        <a14:foregroundMark x1="62698" y1="28744" x2="62698" y2="28744"/>
                        <a14:backgroundMark x1="4464" y1="15146" x2="4464" y2="15146"/>
                        <a14:backgroundMark x1="18849" y1="4819" x2="18849" y2="4819"/>
                        <a14:backgroundMark x1="23115" y1="2582" x2="23115" y2="2582"/>
                        <a14:backgroundMark x1="26290" y1="2754" x2="26290" y2="2754"/>
                        <a14:backgroundMark x1="21032" y1="3614" x2="21032" y2="3614"/>
                        <a14:backgroundMark x1="36310" y1="12220" x2="36310" y2="12220"/>
                        <a14:backgroundMark x1="34226" y1="10155" x2="34226" y2="10155"/>
                        <a14:backgroundMark x1="47619" y1="21515" x2="47619" y2="21515"/>
                        <a14:backgroundMark x1="36607" y1="21859" x2="36607" y2="21859"/>
                        <a14:backgroundMark x1="5456" y1="77108" x2="5456" y2="77108"/>
                        <a14:backgroundMark x1="94444" y1="18417" x2="94444" y2="18417"/>
                        <a14:backgroundMark x1="97520" y1="14458" x2="97520" y2="14458"/>
                        <a14:backgroundMark x1="97123" y1="21343" x2="97123" y2="21343"/>
                        <a14:backgroundMark x1="97619" y1="30293" x2="97619" y2="30293"/>
                        <a14:backgroundMark x1="70635" y1="35112" x2="70635" y2="35112"/>
                        <a14:backgroundMark x1="69643" y1="28744" x2="69643" y2="28744"/>
                        <a14:backgroundMark x1="72619" y1="29432" x2="72619" y2="29432"/>
                        <a14:backgroundMark x1="72619" y1="29432" x2="72619" y2="29432"/>
                        <a14:backgroundMark x1="68651" y1="32874" x2="68651" y2="32874"/>
                        <a14:backgroundMark x1="68552" y1="33046" x2="68552" y2="33046"/>
                        <a14:backgroundMark x1="68552" y1="33046" x2="68552" y2="33046"/>
                        <a14:backgroundMark x1="71726" y1="32530" x2="71726" y2="32530"/>
                        <a14:backgroundMark x1="5060" y1="52496" x2="5060" y2="52496"/>
                        <a14:backgroundMark x1="94940" y1="90534" x2="94940" y2="90534"/>
                        <a14:backgroundMark x1="96429" y1="90017" x2="96429" y2="90017"/>
                        <a14:backgroundMark x1="95536" y1="85542" x2="95536" y2="85542"/>
                        <a14:backgroundMark x1="95536" y1="85542" x2="95536" y2="85542"/>
                        <a14:backgroundMark x1="60714" y1="81239" x2="60714" y2="81239"/>
                        <a14:backgroundMark x1="95437" y1="4475" x2="95437" y2="4475"/>
                        <a14:backgroundMark x1="99008" y1="52151" x2="99008" y2="52151"/>
                        <a14:backgroundMark x1="98909" y1="62306" x2="98909" y2="62306"/>
                        <a14:backgroundMark x1="97619" y1="71429" x2="97619" y2="71429"/>
                        <a14:backgroundMark x1="96627" y1="67642" x2="96627" y2="67642"/>
                        <a14:backgroundMark x1="96726" y1="64028" x2="96726" y2="64028"/>
                        <a14:backgroundMark x1="97024" y1="59725" x2="97024" y2="59725"/>
                        <a14:backgroundMark x1="97024" y1="59552" x2="97024" y2="59552"/>
                        <a14:backgroundMark x1="97024" y1="59380" x2="97024" y2="59380"/>
                        <a14:backgroundMark x1="97123" y1="57659" x2="97123" y2="57659"/>
                        <a14:backgroundMark x1="97123" y1="57487" x2="97123" y2="57487"/>
                        <a14:backgroundMark x1="97123" y1="56454" x2="97123" y2="56454"/>
                        <a14:backgroundMark x1="97718" y1="82444" x2="97718" y2="82444"/>
                        <a14:backgroundMark x1="97718" y1="82444" x2="97718" y2="82444"/>
                        <a14:backgroundMark x1="95040" y1="80034" x2="95040" y2="80034"/>
                        <a14:backgroundMark x1="95040" y1="80034" x2="95040" y2="80034"/>
                        <a14:backgroundMark x1="94940" y1="80034" x2="94940" y2="80034"/>
                        <a14:backgroundMark x1="93254" y1="87091" x2="93254" y2="87091"/>
                        <a14:backgroundMark x1="93452" y1="93632" x2="93452" y2="93632"/>
                        <a14:backgroundMark x1="93452" y1="95181" x2="93452" y2="95181"/>
                        <a14:backgroundMark x1="97123" y1="97590" x2="97123" y2="97590"/>
                        <a14:backgroundMark x1="73016" y1="23580" x2="73016" y2="23580"/>
                        <a14:backgroundMark x1="32540" y1="3614" x2="32540" y2="3614"/>
                        <a14:backgroundMark x1="28075" y1="2582" x2="28075" y2="2582"/>
                        <a14:backgroundMark x1="59623" y1="7229" x2="59623" y2="7229"/>
                        <a14:backgroundMark x1="60813" y1="5852" x2="60813" y2="5852"/>
                        <a14:backgroundMark x1="63294" y1="4475" x2="63294" y2="4475"/>
                        <a14:backgroundMark x1="65873" y1="7917" x2="65873" y2="7917"/>
                        <a14:backgroundMark x1="67857" y1="13253" x2="67857" y2="13253"/>
                        <a14:backgroundMark x1="67857" y1="13253" x2="67857" y2="13253"/>
                        <a14:backgroundMark x1="66865" y1="30981" x2="66865" y2="30981"/>
                        <a14:backgroundMark x1="69246" y1="28744" x2="69246" y2="28744"/>
                        <a14:backgroundMark x1="68056" y1="29088" x2="68056" y2="29088"/>
                        <a14:backgroundMark x1="68056" y1="29088" x2="68056" y2="29088"/>
                        <a14:backgroundMark x1="85615" y1="2582" x2="85615" y2="2582"/>
                        <a14:backgroundMark x1="86210" y1="1893" x2="86210" y2="1893"/>
                        <a14:backgroundMark x1="83135" y1="1721" x2="83135" y2="1721"/>
                        <a14:backgroundMark x1="80060" y1="516" x2="80060" y2="516"/>
                        <a14:backgroundMark x1="76587" y1="1033" x2="76587" y2="1033"/>
                        <a14:backgroundMark x1="74008" y1="5852" x2="74008" y2="5852"/>
                        <a14:backgroundMark x1="74008" y1="5852" x2="74008" y2="5852"/>
                        <a14:backgroundMark x1="72321" y1="10499" x2="72321" y2="10499"/>
                        <a14:backgroundMark x1="72321" y1="11015" x2="72321" y2="11015"/>
                        <a14:backgroundMark x1="72321" y1="11532" x2="72321" y2="11532"/>
                        <a14:backgroundMark x1="72321" y1="13941" x2="72321" y2="14802"/>
                        <a14:backgroundMark x1="73810" y1="40103" x2="73810" y2="40103"/>
                        <a14:backgroundMark x1="64484" y1="82788" x2="64484" y2="82788"/>
                        <a14:backgroundMark x1="27183" y1="84165" x2="27183" y2="84165"/>
                        <a14:backgroundMark x1="25397" y1="87952" x2="25397" y2="87952"/>
                        <a14:backgroundMark x1="24603" y1="86403" x2="24603" y2="86403"/>
                        <a14:backgroundMark x1="24504" y1="84337" x2="24504" y2="84337"/>
                        <a14:backgroundMark x1="24504" y1="83477" x2="24504" y2="83477"/>
                        <a14:backgroundMark x1="24504" y1="83477" x2="24504" y2="83477"/>
                        <a14:backgroundMark x1="24504" y1="83305" x2="24504" y2="83305"/>
                        <a14:backgroundMark x1="25198" y1="82100" x2="25198" y2="82100"/>
                        <a14:backgroundMark x1="25595" y1="81928" x2="25595" y2="81928"/>
                        <a14:backgroundMark x1="26587" y1="83821" x2="26587" y2="83821"/>
                        <a14:backgroundMark x1="18254" y1="83305" x2="18254" y2="83305"/>
                        <a14:backgroundMark x1="18254" y1="83133" x2="18254" y2="83133"/>
                        <a14:backgroundMark x1="17560" y1="80895" x2="17560" y2="80895"/>
                        <a14:backgroundMark x1="17262" y1="80723" x2="17262" y2="80723"/>
                        <a14:backgroundMark x1="17063" y1="79862" x2="17063" y2="79862"/>
                        <a14:backgroundMark x1="16865" y1="79346" x2="16865" y2="79346"/>
                        <a14:backgroundMark x1="28869" y1="78830" x2="28869" y2="78830"/>
                        <a14:backgroundMark x1="29067" y1="78657" x2="29067" y2="78657"/>
                        <a14:backgroundMark x1="29067" y1="78657" x2="29067" y2="78657"/>
                        <a14:backgroundMark x1="29067" y1="78657" x2="29067" y2="78657"/>
                        <a14:backgroundMark x1="29067" y1="78657" x2="29067" y2="78657"/>
                        <a14:backgroundMark x1="29266" y1="76936" x2="29266" y2="76936"/>
                        <a14:backgroundMark x1="29167" y1="81239" x2="29167" y2="81239"/>
                        <a14:backgroundMark x1="53175" y1="22375" x2="53175" y2="22375"/>
                        <a14:backgroundMark x1="53175" y1="22375" x2="53175" y2="22375"/>
                        <a14:backgroundMark x1="62004" y1="30637" x2="62004" y2="30637"/>
                        <a14:backgroundMark x1="41071" y1="4991" x2="41071" y2="4991"/>
                        <a14:backgroundMark x1="43750" y1="3442" x2="43750" y2="3442"/>
                        <a14:backgroundMark x1="46131" y1="2410" x2="46131" y2="2410"/>
                        <a14:backgroundMark x1="38790" y1="1893" x2="38790" y2="1893"/>
                        <a14:backgroundMark x1="49008" y1="4131" x2="49008" y2="4131"/>
                        <a14:backgroundMark x1="51786" y1="14974" x2="51786" y2="14974"/>
                        <a14:backgroundMark x1="45734" y1="8262" x2="45734" y2="8262"/>
                        <a14:backgroundMark x1="46825" y1="7401" x2="46825" y2="7401"/>
                        <a14:backgroundMark x1="46329" y1="21515" x2="46329" y2="21515"/>
                        <a14:backgroundMark x1="34821" y1="12392" x2="34821" y2="12392"/>
                        <a14:backgroundMark x1="34325" y1="9122" x2="34325" y2="9122"/>
                        <a14:backgroundMark x1="34028" y1="6196" x2="34028" y2="6196"/>
                        <a14:backgroundMark x1="34425" y1="3959" x2="34425" y2="3959"/>
                        <a14:backgroundMark x1="34524" y1="3098" x2="34524" y2="3098"/>
                        <a14:backgroundMark x1="39881" y1="10843" x2="39881" y2="10843"/>
                        <a14:backgroundMark x1="42163" y1="9466" x2="42163" y2="9466"/>
                        <a14:backgroundMark x1="42163" y1="9466" x2="42163" y2="9466"/>
                        <a14:backgroundMark x1="48313" y1="8950" x2="48313" y2="8950"/>
                        <a14:backgroundMark x1="49405" y1="7229" x2="49405" y2="7229"/>
                        <a14:backgroundMark x1="49603" y1="7057" x2="49603" y2="7057"/>
                        <a14:backgroundMark x1="15476" y1="2754" x2="15476" y2="2754"/>
                        <a14:backgroundMark x1="25496" y1="2754" x2="25496" y2="2754"/>
                        <a14:backgroundMark x1="29365" y1="1893" x2="29365" y2="1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74" y="609600"/>
            <a:ext cx="4579426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3922693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dining table set?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6" name="Picture 2" descr="G:\Child to work pics\new house\Kitchen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88" y="5791199"/>
            <a:ext cx="1249412" cy="832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7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6600" y="511810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86114" y="5105400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1,560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4933" y1="13191" x2="24933" y2="13191"/>
                        <a14:foregroundMark x1="25133" y1="7885" x2="25133" y2="7885"/>
                        <a14:foregroundMark x1="26000" y1="4790" x2="26000" y2="4790"/>
                        <a14:foregroundMark x1="96000" y1="55932" x2="96000" y2="55932"/>
                        <a14:foregroundMark x1="94267" y1="68386" x2="94267" y2="68386"/>
                        <a14:foregroundMark x1="89800" y1="71039" x2="89800" y2="71039"/>
                        <a14:foregroundMark x1="96867" y1="67649" x2="96867" y2="67649"/>
                        <a14:foregroundMark x1="95667" y1="69934" x2="95667" y2="69934"/>
                        <a14:foregroundMark x1="94267" y1="71481" x2="94267" y2="71481"/>
                        <a14:foregroundMark x1="92200" y1="72218" x2="92200" y2="72218"/>
                        <a14:foregroundMark x1="90667" y1="72439" x2="90667" y2="72439"/>
                        <a14:foregroundMark x1="88733" y1="72218" x2="88733" y2="72218"/>
                        <a14:foregroundMark x1="85933" y1="71039" x2="85933" y2="71039"/>
                        <a14:foregroundMark x1="85467" y1="70523" x2="85467" y2="70523"/>
                        <a14:foregroundMark x1="87200" y1="71629" x2="87200" y2="71629"/>
                        <a14:foregroundMark x1="90800" y1="44805" x2="90800" y2="44805"/>
                        <a14:foregroundMark x1="89267" y1="44289" x2="89267" y2="44289"/>
                        <a14:foregroundMark x1="52133" y1="5527" x2="52133" y2="5527"/>
                        <a14:backgroundMark x1="90267" y1="57848" x2="90267" y2="57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02509" y="457200"/>
            <a:ext cx="3493491" cy="338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4051587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stand mixer?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6" name="Picture 2" descr="G:\Child to work pics\new house\Kitchen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88" y="5791199"/>
            <a:ext cx="1249412" cy="832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4487" y="519430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64001" y="5181600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265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4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5686"/>
            <a:ext cx="3352800" cy="368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4151293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coffee maker?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6" name="Picture 2" descr="G:\Child to work pics\new house\Kitchen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88" y="5791199"/>
            <a:ext cx="1249412" cy="832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73487" y="532130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83001" y="5308600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71.80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9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33130"/>
            <a:ext cx="9288154" cy="6900863"/>
          </a:xfrm>
          <a:prstGeom prst="rect">
            <a:avLst/>
          </a:prstGeom>
          <a:gradFill flip="none" rotWithShape="1">
            <a:gsLst>
              <a:gs pos="0">
                <a:srgbClr val="0078A6"/>
              </a:gs>
              <a:gs pos="70000">
                <a:srgbClr val="0078A6"/>
              </a:gs>
              <a:gs pos="0">
                <a:schemeClr val="accent1">
                  <a:lumMod val="0"/>
                  <a:lumOff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>
              <a:gradFill>
                <a:gsLst>
                  <a:gs pos="74000">
                    <a:srgbClr val="0078A6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8990" y="1295400"/>
            <a:ext cx="8832609" cy="4572000"/>
            <a:chOff x="12700" y="1295400"/>
            <a:chExt cx="8763000" cy="4572000"/>
          </a:xfrm>
        </p:grpSpPr>
        <p:sp>
          <p:nvSpPr>
            <p:cNvPr id="4" name="Rounded Rectangle 3"/>
            <p:cNvSpPr/>
            <p:nvPr/>
          </p:nvSpPr>
          <p:spPr>
            <a:xfrm>
              <a:off x="12700" y="1295400"/>
              <a:ext cx="8763000" cy="4572000"/>
            </a:xfrm>
            <a:prstGeom prst="roundRect">
              <a:avLst>
                <a:gd name="adj" fmla="val 5882"/>
              </a:avLst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3652" y="1447800"/>
              <a:ext cx="8556450" cy="2438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5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Price is Right</a:t>
              </a:r>
              <a:endParaRPr lang="en-US" sz="96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4709" y="3886200"/>
              <a:ext cx="8340980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>
                  <a:gd name="adj" fmla="val 10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Homeowners Insurance</a:t>
              </a:r>
              <a:endParaRPr lang="en-US" sz="54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rot="20143387">
            <a:off x="393942" y="2899539"/>
            <a:ext cx="82930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anose="02020904090505020303" pitchFamily="18" charset="0"/>
              </a:rPr>
              <a:t>POP QUIZ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anose="02020904090505020303" pitchFamily="18" charset="0"/>
            </a:endParaRPr>
          </a:p>
          <a:p>
            <a:endParaRPr lang="en-US" dirty="0"/>
          </a:p>
        </p:txBody>
      </p:sp>
      <p:pic>
        <p:nvPicPr>
          <p:cNvPr id="10" name="price is right them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00" end="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22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4" name="Rectangle 3"/>
          <p:cNvSpPr/>
          <p:nvPr/>
        </p:nvSpPr>
        <p:spPr>
          <a:xfrm>
            <a:off x="381000" y="5353234"/>
            <a:ext cx="7864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Surprisingly, homeowners policies do not cover damage caused by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earth movement. There is specialty coverage available for landslides.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It’s expensive and difficult to find. Earthquake Insurance does not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cover landslides.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53025"/>
            <a:ext cx="85621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Will your homeowners insurance policy pay for damage to your home caused by a landslide? 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78032" y="3769001"/>
            <a:ext cx="182774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</a:t>
            </a:r>
            <a:endParaRPr lang="en-US" sz="9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10" name="Action Button: Help 9">
            <a:hlinkClick r:id="" action="ppaction://noaction" highlightClick="1"/>
          </p:cNvPr>
          <p:cNvSpPr/>
          <p:nvPr/>
        </p:nvSpPr>
        <p:spPr>
          <a:xfrm>
            <a:off x="3283497" y="4065818"/>
            <a:ext cx="2216813" cy="990600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191148"/>
            <a:ext cx="2462211" cy="1538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339" y="2219723"/>
            <a:ext cx="2570383" cy="150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87"/>
          <a:stretch/>
        </p:blipFill>
        <p:spPr bwMode="auto">
          <a:xfrm>
            <a:off x="3534078" y="2191147"/>
            <a:ext cx="1715653" cy="1538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 descr="G:\Child to work pics\new house\Kitchen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70431"/>
            <a:ext cx="1028459" cy="685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rain Horn Low-SoundBible.com-17446891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97044" y="5144915"/>
            <a:ext cx="609600" cy="609600"/>
          </a:xfrm>
          <a:prstGeom prst="rect">
            <a:avLst/>
          </a:prstGeom>
        </p:spPr>
      </p:pic>
      <p:sp>
        <p:nvSpPr>
          <p:cNvPr id="12" name="Oval 3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13" name="Oval 3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14" name="Oval 3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16" name="Oval 3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7" name="Oval 2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8" name="Oval 2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9" name="Oval 2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20" name="Oval 2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21" name="Oval 2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11</a:t>
            </a:r>
          </a:p>
        </p:txBody>
      </p:sp>
      <p:sp>
        <p:nvSpPr>
          <p:cNvPr id="25" name="Oval 2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12</a:t>
            </a: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13</a:t>
            </a:r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14</a:t>
            </a:r>
          </a:p>
        </p:txBody>
      </p:sp>
      <p:sp>
        <p:nvSpPr>
          <p:cNvPr id="28" name="Oval 1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15</a:t>
            </a:r>
          </a:p>
        </p:txBody>
      </p: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16</a:t>
            </a:r>
          </a:p>
        </p:txBody>
      </p:sp>
      <p:sp>
        <p:nvSpPr>
          <p:cNvPr id="30" name="Oval 1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17</a:t>
            </a:r>
          </a:p>
        </p:txBody>
      </p:sp>
      <p:sp>
        <p:nvSpPr>
          <p:cNvPr id="31" name="Oval 1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18</a:t>
            </a:r>
          </a:p>
        </p:txBody>
      </p:sp>
      <p:sp>
        <p:nvSpPr>
          <p:cNvPr id="32" name="Oval 1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19</a:t>
            </a:r>
          </a:p>
        </p:txBody>
      </p:sp>
      <p:sp>
        <p:nvSpPr>
          <p:cNvPr id="33" name="Oval 1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20</a:t>
            </a:r>
          </a:p>
        </p:txBody>
      </p:sp>
      <p:sp>
        <p:nvSpPr>
          <p:cNvPr id="34" name="Oval 1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21</a:t>
            </a:r>
          </a:p>
        </p:txBody>
      </p:sp>
      <p:sp>
        <p:nvSpPr>
          <p:cNvPr id="35" name="Oval 1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22</a:t>
            </a:r>
          </a:p>
        </p:txBody>
      </p:sp>
      <p:sp>
        <p:nvSpPr>
          <p:cNvPr id="36" name="Oval 1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23</a:t>
            </a:r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24</a:t>
            </a:r>
          </a:p>
        </p:txBody>
      </p:sp>
      <p:sp>
        <p:nvSpPr>
          <p:cNvPr id="38" name="Oval 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25</a:t>
            </a:r>
          </a:p>
        </p:txBody>
      </p:sp>
      <p:sp>
        <p:nvSpPr>
          <p:cNvPr id="39" name="Oval 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26</a:t>
            </a:r>
          </a:p>
        </p:txBody>
      </p:sp>
      <p:sp>
        <p:nvSpPr>
          <p:cNvPr id="40" name="Oval 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27</a:t>
            </a:r>
          </a:p>
        </p:txBody>
      </p:sp>
      <p:sp>
        <p:nvSpPr>
          <p:cNvPr id="41" name="Oval 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28</a:t>
            </a:r>
          </a:p>
        </p:txBody>
      </p:sp>
      <p:sp>
        <p:nvSpPr>
          <p:cNvPr id="42" name="Oval 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29</a:t>
            </a:r>
          </a:p>
        </p:txBody>
      </p:sp>
      <p:sp>
        <p:nvSpPr>
          <p:cNvPr id="43" name="Oval 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8132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1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10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:\Child to work pics\new house\boys 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95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3" action="ppaction://hlinksldjump"/>
          </p:cNvPr>
          <p:cNvSpPr/>
          <p:nvPr/>
        </p:nvSpPr>
        <p:spPr>
          <a:xfrm flipH="1">
            <a:off x="1828800" y="2667001"/>
            <a:ext cx="1485900" cy="761999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 flipH="1">
            <a:off x="5257800" y="2590800"/>
            <a:ext cx="1295400" cy="17526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 flipH="1">
            <a:off x="3657600" y="4191000"/>
            <a:ext cx="4953000" cy="1219199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67400"/>
            <a:ext cx="1409496" cy="885209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47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066800"/>
            <a:ext cx="3467100" cy="233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3697221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iPad?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6" name="Picture 3" descr="G:\Child to work pics\new house\boys room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476" y="5706018"/>
            <a:ext cx="1266132" cy="949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43372" y="532129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52886" y="5308599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449.99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396" y1="6215" x2="11396" y2="6215"/>
                        <a14:foregroundMark x1="13675" y1="11299" x2="13675" y2="11299"/>
                        <a14:foregroundMark x1="23077" y1="12994" x2="23077" y2="12994"/>
                        <a14:foregroundMark x1="32194" y1="15254" x2="32194" y2="15254"/>
                        <a14:foregroundMark x1="37322" y1="17326" x2="37322" y2="17326"/>
                        <a14:foregroundMark x1="39886" y1="18267" x2="39886" y2="18267"/>
                        <a14:foregroundMark x1="36467" y1="14878" x2="36467" y2="14878"/>
                        <a14:foregroundMark x1="32479" y1="13559" x2="32479" y2="13559"/>
                        <a14:foregroundMark x1="52422" y1="22222" x2="52422" y2="22222"/>
                        <a14:foregroundMark x1="65527" y1="25800" x2="65527" y2="25800"/>
                        <a14:foregroundMark x1="69801" y1="27495" x2="69801" y2="27495"/>
                        <a14:foregroundMark x1="70085" y1="28249" x2="70085" y2="28249"/>
                        <a14:foregroundMark x1="65527" y1="28437" x2="65527" y2="28437"/>
                        <a14:foregroundMark x1="65527" y1="28437" x2="65527" y2="28437"/>
                        <a14:foregroundMark x1="83476" y1="23729" x2="83476" y2="23729"/>
                        <a14:foregroundMark x1="83476" y1="23729" x2="83476" y2="23729"/>
                        <a14:foregroundMark x1="87749" y1="24859" x2="87749" y2="24859"/>
                        <a14:foregroundMark x1="87179" y1="24105" x2="87179" y2="24105"/>
                        <a14:foregroundMark x1="67806" y1="35405" x2="67806" y2="35405"/>
                        <a14:foregroundMark x1="73504" y1="30132" x2="73504" y2="30132"/>
                        <a14:foregroundMark x1="62108" y1="33522" x2="62108" y2="33522"/>
                        <a14:foregroundMark x1="54701" y1="30697" x2="54701" y2="30697"/>
                        <a14:foregroundMark x1="60969" y1="42185" x2="60969" y2="42185"/>
                        <a14:foregroundMark x1="61538" y1="41996" x2="61538" y2="41996"/>
                        <a14:foregroundMark x1="62108" y1="43503" x2="62108" y2="43503"/>
                        <a14:foregroundMark x1="30769" y1="50471" x2="30769" y2="50471"/>
                        <a14:foregroundMark x1="40456" y1="25800" x2="40456" y2="2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609600"/>
            <a:ext cx="33432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2661741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telescope?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6" name="Picture 3" descr="G:\Child to work pics\new house\boys room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476" y="5706018"/>
            <a:ext cx="1266132" cy="949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51572" y="3868241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61086" y="3855541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299.99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2" name="Picture 3" descr="G:\Child to work pics\new house\boys roo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6" t="47918" r="4896" b="9860"/>
          <a:stretch/>
        </p:blipFill>
        <p:spPr bwMode="auto">
          <a:xfrm>
            <a:off x="1905000" y="762000"/>
            <a:ext cx="52832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8200" y="3855541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bed?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7372" y="5062041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6886" y="5049341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125.99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6" name="Picture 3" descr="G:\Child to work pics\new house\boys room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476" y="5706018"/>
            <a:ext cx="1266132" cy="949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0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58990" y="1295400"/>
            <a:ext cx="8832609" cy="4572000"/>
            <a:chOff x="12700" y="1295400"/>
            <a:chExt cx="8763000" cy="4572000"/>
          </a:xfrm>
        </p:grpSpPr>
        <p:sp>
          <p:nvSpPr>
            <p:cNvPr id="4" name="Rounded Rectangle 3"/>
            <p:cNvSpPr/>
            <p:nvPr/>
          </p:nvSpPr>
          <p:spPr>
            <a:xfrm>
              <a:off x="12700" y="1295400"/>
              <a:ext cx="8763000" cy="4572000"/>
            </a:xfrm>
            <a:prstGeom prst="roundRect">
              <a:avLst>
                <a:gd name="adj" fmla="val 5882"/>
              </a:avLst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3652" y="1447800"/>
              <a:ext cx="8556450" cy="2438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5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Price is Right</a:t>
              </a:r>
              <a:endParaRPr lang="en-US" sz="96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4709" y="3886200"/>
              <a:ext cx="8340980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>
                  <a:gd name="adj" fmla="val 10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Homeowners Insurance</a:t>
              </a:r>
              <a:endParaRPr lang="en-US" sz="54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rot="20143387">
            <a:off x="393942" y="2899539"/>
            <a:ext cx="82930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anose="02020904090505020303" pitchFamily="18" charset="0"/>
              </a:rPr>
              <a:t>POP QUIZ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anose="02020904090505020303" pitchFamily="18" charset="0"/>
            </a:endParaRPr>
          </a:p>
          <a:p>
            <a:endParaRPr lang="en-US" dirty="0"/>
          </a:p>
        </p:txBody>
      </p:sp>
      <p:pic>
        <p:nvPicPr>
          <p:cNvPr id="10" name="price is right them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00" end="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73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16" name="Content Placeholder 4"/>
          <p:cNvSpPr>
            <a:spLocks noGrp="1"/>
          </p:cNvSpPr>
          <p:nvPr>
            <p:ph sz="quarter" idx="1"/>
          </p:nvPr>
        </p:nvSpPr>
        <p:spPr>
          <a:xfrm>
            <a:off x="1134754" y="1159668"/>
            <a:ext cx="8153400" cy="4495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Covered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Fire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Theft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Acts of </a:t>
            </a:r>
            <a:r>
              <a:rPr lang="en-US" dirty="0" smtClean="0">
                <a:solidFill>
                  <a:schemeClr val="bg1"/>
                </a:solidFill>
              </a:rPr>
              <a:t>nature </a:t>
            </a:r>
            <a:r>
              <a:rPr lang="en-US" dirty="0">
                <a:solidFill>
                  <a:schemeClr val="bg1"/>
                </a:solidFill>
              </a:rPr>
              <a:t>(tree falling)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Personal </a:t>
            </a:r>
            <a:r>
              <a:rPr lang="en-US" dirty="0" smtClean="0">
                <a:solidFill>
                  <a:schemeClr val="bg1"/>
                </a:solidFill>
              </a:rPr>
              <a:t>liability </a:t>
            </a:r>
            <a:r>
              <a:rPr lang="en-US" i="1" dirty="0" smtClean="0">
                <a:solidFill>
                  <a:schemeClr val="bg1"/>
                </a:solidFill>
              </a:rPr>
              <a:t>(“trampoline insurance”)</a:t>
            </a:r>
          </a:p>
          <a:p>
            <a:pPr marL="457200" lvl="1" indent="0">
              <a:buNone/>
            </a:pPr>
            <a:endParaRPr lang="en-US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Not covered</a:t>
            </a:r>
            <a:endParaRPr lang="en-US" b="1" dirty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Earthquake damage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Flood </a:t>
            </a:r>
            <a:r>
              <a:rPr lang="en-US" dirty="0" smtClean="0">
                <a:solidFill>
                  <a:schemeClr val="bg1"/>
                </a:solidFill>
              </a:rPr>
              <a:t>damage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Neglect (leaking pipes, rotting tree)  </a:t>
            </a:r>
          </a:p>
          <a:p>
            <a:endParaRPr 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8" r="29190" b="6899"/>
          <a:stretch/>
        </p:blipFill>
        <p:spPr bwMode="auto">
          <a:xfrm>
            <a:off x="6553200" y="304800"/>
            <a:ext cx="1981200" cy="222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59032" y="-42863"/>
            <a:ext cx="641377" cy="6900863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3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357677" y="330233"/>
            <a:ext cx="84286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When it comes to homeowners and renters insurance what does ALE stand for?</a:t>
            </a:r>
            <a:endParaRPr lang="en-US" sz="3600" b="1" dirty="0">
              <a:solidFill>
                <a:schemeClr val="bg1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8122" y="4316665"/>
            <a:ext cx="29883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Additional </a:t>
            </a:r>
          </a:p>
          <a:p>
            <a:pPr algn="ctr"/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Living </a:t>
            </a:r>
          </a:p>
          <a:p>
            <a:pPr algn="ctr"/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Expenses</a:t>
            </a:r>
            <a:endParaRPr lang="en-US" sz="900" dirty="0">
              <a:solidFill>
                <a:srgbClr val="FFFF00"/>
              </a:solidFill>
            </a:endParaRPr>
          </a:p>
        </p:txBody>
      </p:sp>
      <p:pic>
        <p:nvPicPr>
          <p:cNvPr id="10" name="Picture 3" descr="G:\Child to work pics\new house\boys room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962" y="5791200"/>
            <a:ext cx="1266132" cy="949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3" b="97778" l="1889" r="90000">
                        <a14:foregroundMark x1="33500" y1="47852" x2="33500" y2="47852"/>
                        <a14:foregroundMark x1="33333" y1="46519" x2="33333" y2="46519"/>
                        <a14:foregroundMark x1="65611" y1="70222" x2="65611" y2="70222"/>
                        <a14:foregroundMark x1="65944" y1="76741" x2="65944" y2="76741"/>
                        <a14:foregroundMark x1="65611" y1="78074" x2="65611" y2="78074"/>
                        <a14:foregroundMark x1="65444" y1="73926" x2="65444" y2="73926"/>
                        <a14:foregroundMark x1="65944" y1="71926" x2="65944" y2="71926"/>
                        <a14:foregroundMark x1="65611" y1="81704" x2="65611" y2="81704"/>
                        <a14:foregroundMark x1="65611" y1="81704" x2="65611" y2="81704"/>
                        <a14:foregroundMark x1="65611" y1="81704" x2="65611" y2="81704"/>
                        <a14:foregroundMark x1="65611" y1="80222" x2="65611" y2="80222"/>
                        <a14:foregroundMark x1="65611" y1="79556" x2="65611" y2="79556"/>
                        <a14:foregroundMark x1="65778" y1="68889" x2="65778" y2="68889"/>
                        <a14:foregroundMark x1="65667" y1="68889" x2="65667" y2="68889"/>
                        <a14:foregroundMark x1="65444" y1="71185" x2="65444" y2="71185"/>
                        <a14:foregroundMark x1="65444" y1="71185" x2="65444" y2="71185"/>
                        <a14:foregroundMark x1="65278" y1="76000" x2="65278" y2="76000"/>
                        <a14:foregroundMark x1="65278" y1="76000" x2="65278" y2="76000"/>
                        <a14:foregroundMark x1="65778" y1="73333" x2="65778" y2="73333"/>
                        <a14:foregroundMark x1="65778" y1="73333" x2="65778" y2="73333"/>
                        <a14:foregroundMark x1="32722" y1="40074" x2="32722" y2="40074"/>
                        <a14:foregroundMark x1="32722" y1="40074" x2="32722" y2="40074"/>
                        <a14:foregroundMark x1="32389" y1="43704" x2="32389" y2="43704"/>
                        <a14:foregroundMark x1="32389" y1="43704" x2="32389" y2="43704"/>
                        <a14:foregroundMark x1="32278" y1="42296" x2="32278" y2="42296"/>
                        <a14:foregroundMark x1="32500" y1="41333" x2="32500" y2="41333"/>
                        <a14:foregroundMark x1="32833" y1="40741" x2="32833" y2="40741"/>
                        <a14:foregroundMark x1="32500" y1="38296" x2="32500" y2="38296"/>
                        <a14:foregroundMark x1="32556" y1="36667" x2="32556" y2="36667"/>
                        <a14:foregroundMark x1="32556" y1="35111" x2="32556" y2="35111"/>
                        <a14:foregroundMark x1="32500" y1="24889" x2="32500" y2="24889"/>
                        <a14:foregroundMark x1="32556" y1="26222" x2="32556" y2="26222"/>
                        <a14:foregroundMark x1="32556" y1="29704" x2="32556" y2="29704"/>
                        <a14:foregroundMark x1="32500" y1="32148" x2="32500" y2="32148"/>
                        <a14:foregroundMark x1="32556" y1="33185" x2="32556" y2="33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79" t="4926" r="29064"/>
          <a:stretch/>
        </p:blipFill>
        <p:spPr bwMode="auto">
          <a:xfrm rot="606342">
            <a:off x="5339074" y="1936922"/>
            <a:ext cx="1234734" cy="2054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t="7484" r="8849" b="12553"/>
          <a:stretch/>
        </p:blipFill>
        <p:spPr bwMode="auto">
          <a:xfrm>
            <a:off x="2126486" y="1932124"/>
            <a:ext cx="2373895" cy="1879364"/>
          </a:xfrm>
          <a:prstGeom prst="roundRect">
            <a:avLst>
              <a:gd name="adj" fmla="val 2436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rain Horn Low-SoundBible.com-17446891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8180" y="4866895"/>
            <a:ext cx="609600" cy="609600"/>
          </a:xfrm>
          <a:prstGeom prst="rect">
            <a:avLst/>
          </a:prstGeom>
        </p:spPr>
      </p:pic>
      <p:sp>
        <p:nvSpPr>
          <p:cNvPr id="11" name="Oval 33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12" name="Oval 32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14" name="Oval 30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5" name="Oval 29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7" name="Oval 27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18" name="Oval 26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19" name="Oval 25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20" name="Oval 24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11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12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13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14</a:t>
            </a: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15</a:t>
            </a:r>
          </a:p>
        </p:txBody>
      </p:sp>
      <p:sp>
        <p:nvSpPr>
          <p:cNvPr id="27" name="Oval 17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16</a:t>
            </a: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17</a:t>
            </a: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18</a:t>
            </a:r>
          </a:p>
        </p:txBody>
      </p:sp>
      <p:sp>
        <p:nvSpPr>
          <p:cNvPr id="30" name="Oval 14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19</a:t>
            </a:r>
          </a:p>
        </p:txBody>
      </p:sp>
      <p:sp>
        <p:nvSpPr>
          <p:cNvPr id="31" name="Oval 13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20</a:t>
            </a: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21</a:t>
            </a:r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22</a:t>
            </a:r>
          </a:p>
        </p:txBody>
      </p:sp>
      <p:sp>
        <p:nvSpPr>
          <p:cNvPr id="34" name="Oval 10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23</a:t>
            </a: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24</a:t>
            </a: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25</a:t>
            </a:r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26</a:t>
            </a:r>
          </a:p>
        </p:txBody>
      </p:sp>
      <p:sp>
        <p:nvSpPr>
          <p:cNvPr id="38" name="Oval 6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27</a:t>
            </a:r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28</a:t>
            </a:r>
          </a:p>
        </p:txBody>
      </p: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29</a:t>
            </a:r>
          </a:p>
        </p:txBody>
      </p:sp>
      <p:sp>
        <p:nvSpPr>
          <p:cNvPr id="41" name="Oval 3"/>
          <p:cNvSpPr>
            <a:spLocks noChangeArrowheads="1"/>
          </p:cNvSpPr>
          <p:nvPr/>
        </p:nvSpPr>
        <p:spPr bwMode="auto">
          <a:xfrm>
            <a:off x="7765443" y="444638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30</a:t>
            </a:r>
          </a:p>
        </p:txBody>
      </p:sp>
      <p:sp>
        <p:nvSpPr>
          <p:cNvPr id="42" name="Action Button: Help 41">
            <a:hlinkClick r:id="" action="ppaction://noaction" highlightClick="1"/>
          </p:cNvPr>
          <p:cNvSpPr/>
          <p:nvPr/>
        </p:nvSpPr>
        <p:spPr>
          <a:xfrm>
            <a:off x="2145536" y="4237074"/>
            <a:ext cx="4355095" cy="2384541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7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1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Child to work pics\new house\girls roo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 flipH="1">
            <a:off x="0" y="4495800"/>
            <a:ext cx="914400" cy="13716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 flipH="1">
            <a:off x="2743200" y="3446462"/>
            <a:ext cx="1295400" cy="2052638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 flipH="1">
            <a:off x="6096000" y="4176712"/>
            <a:ext cx="1066800" cy="638175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867400"/>
            <a:ext cx="1409496" cy="885209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9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027" y1="19166" x2="16027" y2="19166"/>
                        <a14:foregroundMark x1="37534" y1="29763" x2="37534" y2="29763"/>
                        <a14:foregroundMark x1="63151" y1="47125" x2="63151" y2="47125"/>
                        <a14:foregroundMark x1="40685" y1="68095" x2="40685" y2="68095"/>
                        <a14:foregroundMark x1="25753" y1="61218" x2="25753" y2="61218"/>
                        <a14:foregroundMark x1="9315" y1="53213" x2="9315" y2="53213"/>
                        <a14:foregroundMark x1="24521" y1="82638" x2="24521" y2="82638"/>
                        <a14:foregroundMark x1="22466" y1="49154" x2="22466" y2="49154"/>
                        <a14:foregroundMark x1="6301" y1="39910" x2="6301" y2="39910"/>
                        <a14:foregroundMark x1="5342" y1="32018" x2="5342" y2="32018"/>
                        <a14:foregroundMark x1="5342" y1="32018" x2="5342" y2="32018"/>
                        <a14:foregroundMark x1="5342" y1="27170" x2="5342" y2="27170"/>
                        <a14:foregroundMark x1="4658" y1="23901" x2="4658" y2="23901"/>
                        <a14:foregroundMark x1="63425" y1="87824" x2="63425" y2="87824"/>
                        <a14:foregroundMark x1="19863" y1="28298" x2="19863" y2="28298"/>
                        <a14:foregroundMark x1="82329" y1="85908" x2="82329" y2="85908"/>
                        <a14:foregroundMark x1="86849" y1="84216" x2="86849" y2="84216"/>
                        <a14:foregroundMark x1="89178" y1="87260" x2="89178" y2="87260"/>
                        <a14:foregroundMark x1="92877" y1="92446" x2="92877" y2="92446"/>
                        <a14:foregroundMark x1="39041" y1="9019" x2="39041" y2="9019"/>
                        <a14:foregroundMark x1="18219" y1="24464" x2="18219" y2="24464"/>
                        <a14:foregroundMark x1="19178" y1="95152" x2="19178" y2="95152"/>
                        <a14:foregroundMark x1="24521" y1="90192" x2="24521" y2="90192"/>
                        <a14:foregroundMark x1="57808" y1="92897" x2="57808" y2="92897"/>
                        <a14:foregroundMark x1="57808" y1="88613" x2="57808" y2="88613"/>
                        <a14:foregroundMark x1="27397" y1="71702" x2="27397" y2="71702"/>
                        <a14:foregroundMark x1="20548" y1="45660" x2="20548" y2="45660"/>
                        <a14:foregroundMark x1="20959" y1="45885" x2="20959" y2="45885"/>
                        <a14:foregroundMark x1="26986" y1="65051" x2="26986" y2="65051"/>
                        <a14:foregroundMark x1="27260" y1="66855" x2="27260" y2="66855"/>
                        <a14:foregroundMark x1="27260" y1="66855" x2="27260" y2="66855"/>
                        <a14:foregroundMark x1="26027" y1="63360" x2="26027" y2="63360"/>
                        <a14:foregroundMark x1="26027" y1="63360" x2="26027" y2="63360"/>
                        <a14:foregroundMark x1="24658" y1="60767" x2="24658" y2="60767"/>
                        <a14:foregroundMark x1="24658" y1="60654" x2="24658" y2="60654"/>
                        <a14:foregroundMark x1="29041" y1="59639" x2="29041" y2="59639"/>
                        <a14:foregroundMark x1="28904" y1="60992" x2="28904" y2="60992"/>
                        <a14:foregroundMark x1="30548" y1="48140" x2="30548" y2="48140"/>
                        <a14:foregroundMark x1="30137" y1="44983" x2="30137" y2="44983"/>
                        <a14:foregroundMark x1="30411" y1="39346" x2="30411" y2="39346"/>
                        <a14:foregroundMark x1="32055" y1="36528" x2="32055" y2="36528"/>
                        <a14:foregroundMark x1="33425" y1="36415" x2="33425" y2="36415"/>
                        <a14:foregroundMark x1="83562" y1="46787" x2="83562" y2="46787"/>
                        <a14:foregroundMark x1="86575" y1="29989" x2="86575" y2="29989"/>
                        <a14:foregroundMark x1="91781" y1="68095" x2="91781" y2="68095"/>
                        <a14:foregroundMark x1="87945" y1="84780" x2="87945" y2="84780"/>
                        <a14:foregroundMark x1="7808" y1="51184" x2="7808" y2="51184"/>
                        <a14:foregroundMark x1="7808" y1="50169" x2="7808" y2="50169"/>
                        <a14:foregroundMark x1="7534" y1="55581" x2="7534" y2="5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0"/>
            <a:ext cx="288477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4215597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backpack?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5887" y="519430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35401" y="5181600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88.60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7" name="Picture 2" descr="G:\Child to work pics\new house\girls room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63311"/>
            <a:ext cx="1447800" cy="108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0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7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9" b="100000" l="4563" r="100000">
                        <a14:foregroundMark x1="27579" y1="51398" x2="27579" y2="51398"/>
                        <a14:foregroundMark x1="55754" y1="78695" x2="55754" y2="78695"/>
                        <a14:foregroundMark x1="54762" y1="87750" x2="54762" y2="87750"/>
                        <a14:foregroundMark x1="54762" y1="97603" x2="54762" y2="97603"/>
                        <a14:foregroundMark x1="93452" y1="92810" x2="93452" y2="92810"/>
                        <a14:foregroundMark x1="74603" y1="84554" x2="74603" y2="84554"/>
                        <a14:foregroundMark x1="42659" y1="82423" x2="42659" y2="82423"/>
                        <a14:foregroundMark x1="49008" y1="83755" x2="49008" y2="83755"/>
                        <a14:foregroundMark x1="55754" y1="84021" x2="55754" y2="84021"/>
                        <a14:foregroundMark x1="61905" y1="83755" x2="61905" y2="83755"/>
                        <a14:foregroundMark x1="22619" y1="65779" x2="22619" y2="65779"/>
                        <a14:foregroundMark x1="15873" y1="93342" x2="15873" y2="93342"/>
                        <a14:foregroundMark x1="32341" y1="86019" x2="32341" y2="86019"/>
                        <a14:foregroundMark x1="63294" y1="80959" x2="63294" y2="80959"/>
                        <a14:foregroundMark x1="50595" y1="96405" x2="50595" y2="96405"/>
                        <a14:foregroundMark x1="89286" y1="91345" x2="89286" y2="91345"/>
                        <a14:foregroundMark x1="75794" y1="86551" x2="75794" y2="86551"/>
                        <a14:foregroundMark x1="81746" y1="83755" x2="81746" y2="83755"/>
                        <a14:foregroundMark x1="84127" y1="84288" x2="84127" y2="84288"/>
                        <a14:foregroundMark x1="87103" y1="85752" x2="87103" y2="85752"/>
                        <a14:foregroundMark x1="88690" y1="87350" x2="88690" y2="87350"/>
                        <a14:foregroundMark x1="16667" y1="89880" x2="16667" y2="89880"/>
                        <a14:foregroundMark x1="11310" y1="37150" x2="11310" y2="37150"/>
                        <a14:foregroundMark x1="12500" y1="49134" x2="12500" y2="49134"/>
                        <a14:foregroundMark x1="92063" y1="41811" x2="92063" y2="41811"/>
                        <a14:foregroundMark x1="66667" y1="35952" x2="66667" y2="35952"/>
                        <a14:foregroundMark x1="9722" y1="39947" x2="9722" y2="39947"/>
                        <a14:foregroundMark x1="54762" y1="69640" x2="54762" y2="69640"/>
                        <a14:foregroundMark x1="53968" y1="92810" x2="53968" y2="92810"/>
                        <a14:foregroundMark x1="53571" y1="91079" x2="53571" y2="91079"/>
                        <a14:foregroundMark x1="53968" y1="93609" x2="53968" y2="93609"/>
                        <a14:foregroundMark x1="72024" y1="86818" x2="72024" y2="86818"/>
                        <a14:foregroundMark x1="91270" y1="89081" x2="91270" y2="89081"/>
                        <a14:foregroundMark x1="93056" y1="89614" x2="93056" y2="89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336873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29171" y="121920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desk chair?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07087" y="222250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6601" y="2209800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2</a:t>
            </a:r>
            <a:r>
              <a:rPr lang="en-US" sz="4400" b="1" dirty="0" smtClean="0">
                <a:solidFill>
                  <a:srgbClr val="FFFF00"/>
                </a:solidFill>
              </a:rPr>
              <a:t>50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6" name="Picture 2" descr="G:\Child to work pics\new house\girls room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63311"/>
            <a:ext cx="1447800" cy="108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2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6" b="98182" l="9926" r="89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2986088" cy="4075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1214" y="2228334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purse?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321310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9714" y="3200400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358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6" name="Picture 2" descr="G:\Child to work pics\new house\girls room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63311"/>
            <a:ext cx="1447800" cy="108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58990" y="1295400"/>
            <a:ext cx="8832609" cy="4572000"/>
            <a:chOff x="12700" y="1295400"/>
            <a:chExt cx="8763000" cy="4572000"/>
          </a:xfrm>
        </p:grpSpPr>
        <p:sp>
          <p:nvSpPr>
            <p:cNvPr id="4" name="Rounded Rectangle 3"/>
            <p:cNvSpPr/>
            <p:nvPr/>
          </p:nvSpPr>
          <p:spPr>
            <a:xfrm>
              <a:off x="12700" y="1295400"/>
              <a:ext cx="8763000" cy="4572000"/>
            </a:xfrm>
            <a:prstGeom prst="roundRect">
              <a:avLst>
                <a:gd name="adj" fmla="val 5882"/>
              </a:avLst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3652" y="1447800"/>
              <a:ext cx="8556450" cy="2438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5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Price is Right</a:t>
              </a:r>
              <a:endParaRPr lang="en-US" sz="96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4709" y="3886200"/>
              <a:ext cx="8340980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>
                  <a:gd name="adj" fmla="val 10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Homeowners Insurance</a:t>
              </a:r>
              <a:endParaRPr lang="en-US" sz="54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rot="20143387">
            <a:off x="393942" y="2899539"/>
            <a:ext cx="82930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anose="02020904090505020303" pitchFamily="18" charset="0"/>
              </a:rPr>
              <a:t>POP QUIZ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anose="02020904090505020303" pitchFamily="18" charset="0"/>
            </a:endParaRPr>
          </a:p>
          <a:p>
            <a:endParaRPr lang="en-US" dirty="0"/>
          </a:p>
        </p:txBody>
      </p:sp>
      <p:pic>
        <p:nvPicPr>
          <p:cNvPr id="10" name="price is right them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00" end="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715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467739"/>
            <a:ext cx="7639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What are “smoke chasers”?</a:t>
            </a:r>
            <a:endParaRPr lang="en-US" sz="3600" b="1" dirty="0">
              <a:solidFill>
                <a:schemeClr val="bg1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6950" y="3672513"/>
            <a:ext cx="453390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repair business that arrives when your house is on fire</a:t>
            </a:r>
          </a:p>
          <a:p>
            <a:pPr algn="ctr"/>
            <a:endParaRPr lang="en-US" sz="900" dirty="0">
              <a:solidFill>
                <a:prstClr val="black"/>
              </a:solidFill>
            </a:endParaRPr>
          </a:p>
        </p:txBody>
      </p:sp>
      <p:pic>
        <p:nvPicPr>
          <p:cNvPr id="9" name="Picture 2" descr="G:\Child to work pics\new house\girls room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63311"/>
            <a:ext cx="1447800" cy="1085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3" b="98815" l="1909" r="96412">
                        <a14:foregroundMark x1="15043" y1="34370" x2="15043" y2="34370"/>
                        <a14:foregroundMark x1="8525" y1="63210" x2="8525" y2="63210"/>
                        <a14:foregroundMark x1="7505" y1="65926" x2="7505" y2="65926"/>
                        <a14:foregroundMark x1="35879" y1="35457" x2="35879" y2="35457"/>
                        <a14:foregroundMark x1="34431" y1="38173" x2="34431" y2="38173"/>
                        <a14:foregroundMark x1="13562" y1="34321" x2="13562" y2="34321"/>
                        <a14:foregroundMark x1="52666" y1="51852" x2="52666" y2="51852"/>
                        <a14:foregroundMark x1="59480" y1="11556" x2="59480" y2="11556"/>
                        <a14:foregroundMark x1="57307" y1="11111" x2="57307" y2="11111"/>
                        <a14:foregroundMark x1="48947" y1="10815" x2="48947" y2="10815"/>
                        <a14:foregroundMark x1="36142" y1="8988" x2="36142" y2="8988"/>
                        <a14:foregroundMark x1="38907" y1="8395" x2="38907" y2="8395"/>
                        <a14:foregroundMark x1="40882" y1="8691" x2="40882" y2="8691"/>
                        <a14:foregroundMark x1="20770" y1="13975" x2="20770" y2="13975"/>
                        <a14:foregroundMark x1="23799" y1="13679" x2="23799" y2="13679"/>
                        <a14:foregroundMark x1="26959" y1="13531" x2="26959" y2="13531"/>
                        <a14:foregroundMark x1="33114" y1="15802" x2="33114" y2="15802"/>
                        <a14:foregroundMark x1="61192" y1="22074" x2="61192" y2="22074"/>
                        <a14:foregroundMark x1="7505" y1="17531" x2="7505" y2="17531"/>
                        <a14:foregroundMark x1="14220" y1="14815" x2="14220" y2="14815"/>
                        <a14:foregroundMark x1="18203" y1="13679" x2="18203" y2="13679"/>
                        <a14:foregroundMark x1="16524" y1="14272" x2="16524" y2="14272"/>
                        <a14:foregroundMark x1="34628" y1="12395" x2="34628" y2="12395"/>
                        <a14:foregroundMark x1="36537" y1="12691" x2="36537" y2="12691"/>
                        <a14:foregroundMark x1="44305" y1="11556" x2="44305" y2="11556"/>
                        <a14:foregroundMark x1="46215" y1="10815" x2="46215" y2="10815"/>
                        <a14:foregroundMark x1="55596" y1="6864" x2="55596" y2="6864"/>
                        <a14:foregroundMark x1="54937" y1="7556" x2="54937" y2="7556"/>
                        <a14:foregroundMark x1="24589" y1="10420" x2="24589" y2="10420"/>
                        <a14:foregroundMark x1="22383" y1="9827" x2="22383" y2="9827"/>
                        <a14:foregroundMark x1="31600" y1="9432" x2="31600" y2="9432"/>
                        <a14:foregroundMark x1="32456" y1="8691" x2="32456" y2="8691"/>
                        <a14:foregroundMark x1="16129" y1="12691" x2="16129" y2="12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91069"/>
            <a:ext cx="2861015" cy="190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341663"/>
            <a:ext cx="2514600" cy="1927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ction Button: Help 7">
            <a:hlinkClick r:id="" action="ppaction://noaction" highlightClick="1"/>
          </p:cNvPr>
          <p:cNvSpPr/>
          <p:nvPr/>
        </p:nvSpPr>
        <p:spPr>
          <a:xfrm>
            <a:off x="2314575" y="3810000"/>
            <a:ext cx="4438650" cy="2738827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1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Child to work pics\new house\gamero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0544223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3" action="ppaction://hlinksldjump"/>
          </p:cNvPr>
          <p:cNvSpPr/>
          <p:nvPr/>
        </p:nvSpPr>
        <p:spPr>
          <a:xfrm flipH="1">
            <a:off x="0" y="2667000"/>
            <a:ext cx="1524000" cy="43434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909290"/>
            <a:ext cx="1409496" cy="885209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 flipH="1">
            <a:off x="4724400" y="1727200"/>
            <a:ext cx="2323896" cy="16764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 flipH="1">
            <a:off x="3062310" y="-152400"/>
            <a:ext cx="2576489" cy="10668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64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7750" l="987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58800"/>
            <a:ext cx="3486150" cy="585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0" y="1382742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Ms. Pac-Man arcade game?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81686" y="285081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2838113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2,849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6" name="Picture 2" descr="G:\Child to work pics\new house\gameroom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83621"/>
            <a:ext cx="1400223" cy="951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000498"/>
            <a:ext cx="3076575" cy="20407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7" y="2250343"/>
            <a:ext cx="2762777" cy="18954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98037" y="486437"/>
            <a:ext cx="502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these </a:t>
            </a:r>
            <a:r>
              <a:rPr lang="en-US" sz="2800" dirty="0" smtClean="0">
                <a:solidFill>
                  <a:schemeClr val="bg1"/>
                </a:solidFill>
              </a:rPr>
              <a:t>three framed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prints of Greece</a:t>
            </a:r>
            <a:r>
              <a:rPr lang="en-US" sz="2800" i="1" dirty="0" smtClean="0">
                <a:solidFill>
                  <a:schemeClr val="bg1"/>
                </a:solidFill>
              </a:rPr>
              <a:t>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91286" y="185555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1842857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325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829468"/>
            <a:ext cx="2326877" cy="1879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G:\Child to work pics\new house\gameroom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83621"/>
            <a:ext cx="1400223" cy="951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72200" y="5722722"/>
            <a:ext cx="609600" cy="609600"/>
          </a:xfrm>
          <a:prstGeom prst="rect">
            <a:avLst/>
          </a:prstGeom>
        </p:spPr>
      </p:pic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45" name="Oval 2"/>
          <p:cNvSpPr>
            <a:spLocks noChangeArrowheads="1"/>
          </p:cNvSpPr>
          <p:nvPr/>
        </p:nvSpPr>
        <p:spPr bwMode="auto">
          <a:xfrm>
            <a:off x="5791200" y="5330064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9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59032" y="-42863"/>
            <a:ext cx="641377" cy="6900863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1066800" y="1954688"/>
            <a:ext cx="3886200" cy="3836511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Covers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Dwelling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Out buildings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Liability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Personal </a:t>
            </a:r>
            <a:r>
              <a:rPr lang="en-US" dirty="0" smtClean="0">
                <a:solidFill>
                  <a:schemeClr val="bg1"/>
                </a:solidFill>
              </a:rPr>
              <a:t>property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Additional living </a:t>
            </a:r>
            <a:r>
              <a:rPr lang="en-US" dirty="0" smtClean="0">
                <a:solidFill>
                  <a:schemeClr val="bg1"/>
                </a:solidFill>
              </a:rPr>
              <a:t>expenses</a:t>
            </a:r>
          </a:p>
          <a:p>
            <a:pPr lvl="1"/>
            <a:endParaRPr lang="en-US" sz="15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Required if you have a mortgage. </a:t>
            </a:r>
          </a:p>
          <a:p>
            <a:pPr marL="36576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5" name="Content Placeholder 12"/>
          <p:cNvSpPr>
            <a:spLocks noGrp="1"/>
          </p:cNvSpPr>
          <p:nvPr>
            <p:ph sz="quarter" idx="4294967295"/>
          </p:nvPr>
        </p:nvSpPr>
        <p:spPr>
          <a:xfrm>
            <a:off x="4953000" y="1948973"/>
            <a:ext cx="3886200" cy="384222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</a:rPr>
              <a:t>Covers</a:t>
            </a:r>
            <a:endParaRPr lang="en-US" sz="3000" b="1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Personal property</a:t>
            </a:r>
          </a:p>
          <a:p>
            <a:r>
              <a:rPr lang="en-US" sz="2800" dirty="0">
                <a:solidFill>
                  <a:schemeClr val="bg1"/>
                </a:solidFill>
              </a:rPr>
              <a:t>Liability</a:t>
            </a:r>
          </a:p>
          <a:p>
            <a:r>
              <a:rPr lang="en-US" sz="2800" dirty="0">
                <a:solidFill>
                  <a:schemeClr val="bg1"/>
                </a:solidFill>
              </a:rPr>
              <a:t>Additional living expenses</a:t>
            </a:r>
          </a:p>
          <a:p>
            <a:pPr lvl="1"/>
            <a:endParaRPr lang="en-US" sz="52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May be required by landlord. </a:t>
            </a:r>
            <a:endParaRPr lang="en-US" sz="2800" dirty="0">
              <a:solidFill>
                <a:schemeClr val="bg1"/>
              </a:solidFill>
            </a:endParaRPr>
          </a:p>
          <a:p>
            <a:pPr marL="365760" lvl="1" indent="0">
              <a:buNone/>
            </a:pPr>
            <a:endParaRPr lang="en-US" dirty="0" smtClean="0"/>
          </a:p>
        </p:txBody>
      </p:sp>
      <p:sp>
        <p:nvSpPr>
          <p:cNvPr id="16" name="Text Placeholder 9"/>
          <p:cNvSpPr txBox="1">
            <a:spLocks/>
          </p:cNvSpPr>
          <p:nvPr/>
        </p:nvSpPr>
        <p:spPr>
          <a:xfrm>
            <a:off x="1066800" y="1112520"/>
            <a:ext cx="3571875" cy="640080"/>
          </a:xfrm>
          <a:prstGeom prst="rect">
            <a:avLst/>
          </a:prstGeom>
          <a:solidFill>
            <a:srgbClr val="FFFF00"/>
          </a:solidFill>
        </p:spPr>
        <p:txBody>
          <a:bodyPr vert="horz" rtlCol="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3"/>
              </a:buClr>
              <a:buSzPct val="75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4"/>
              </a:buClr>
              <a:buSzPct val="75000"/>
              <a:buFont typeface="Wingdings" pitchFamily="2" charset="2"/>
              <a:buChar char="n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1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B587C"/>
              </a:buClr>
              <a:buSzPct val="75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8A6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Homeowners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8A6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7" name="Text Placeholder 11"/>
          <p:cNvSpPr txBox="1">
            <a:spLocks/>
          </p:cNvSpPr>
          <p:nvPr/>
        </p:nvSpPr>
        <p:spPr>
          <a:xfrm>
            <a:off x="4953000" y="1112520"/>
            <a:ext cx="3657600" cy="640080"/>
          </a:xfrm>
          <a:prstGeom prst="rect">
            <a:avLst/>
          </a:prstGeom>
          <a:solidFill>
            <a:schemeClr val="bg1"/>
          </a:solidFill>
        </p:spPr>
        <p:txBody>
          <a:bodyPr vert="horz" rtlCol="0" anchor="ctr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3"/>
              </a:buClr>
              <a:buSzPct val="75000"/>
              <a:buFontTx/>
              <a:buNone/>
              <a:defRPr kumimoji="0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4"/>
              </a:buClr>
              <a:buSzPct val="75000"/>
              <a:buFont typeface="Wingdings" pitchFamily="2" charset="2"/>
              <a:buChar char="n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1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B587C"/>
              </a:buClr>
              <a:buSzPct val="750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8A6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Renters insurance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8A6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38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2" name="Picture 2" descr="G:\Child to work pics\new house\gameroom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83621"/>
            <a:ext cx="1400223" cy="951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714" b="97286" l="0" r="100000">
                        <a14:backgroundMark x1="55625" y1="57429" x2="55625" y2="57429"/>
                        <a14:backgroundMark x1="53125" y1="59714" x2="53125" y2="59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9" b="21809"/>
          <a:stretch/>
        </p:blipFill>
        <p:spPr bwMode="auto">
          <a:xfrm>
            <a:off x="685800" y="0"/>
            <a:ext cx="7620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3807891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ceiling fan?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9086" y="482919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4816493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409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52400" y="1295400"/>
            <a:ext cx="8832609" cy="4572000"/>
            <a:chOff x="-62899" y="1295400"/>
            <a:chExt cx="8763000" cy="4572000"/>
          </a:xfrm>
        </p:grpSpPr>
        <p:sp>
          <p:nvSpPr>
            <p:cNvPr id="4" name="Rounded Rectangle 3"/>
            <p:cNvSpPr/>
            <p:nvPr/>
          </p:nvSpPr>
          <p:spPr>
            <a:xfrm>
              <a:off x="-62899" y="1295400"/>
              <a:ext cx="8763000" cy="4572000"/>
            </a:xfrm>
            <a:prstGeom prst="roundRect">
              <a:avLst>
                <a:gd name="adj" fmla="val 5882"/>
              </a:avLst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1514" y="1447800"/>
              <a:ext cx="8556450" cy="2438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5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Price is Right</a:t>
              </a:r>
              <a:endParaRPr lang="en-US" sz="96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4709" y="3886200"/>
              <a:ext cx="8340980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>
                  <a:gd name="adj" fmla="val 10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Homeowners Insurance</a:t>
              </a:r>
              <a:endParaRPr lang="en-US" sz="54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rot="20143387">
            <a:off x="463552" y="2899539"/>
            <a:ext cx="82930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anose="02020904090505020303" pitchFamily="18" charset="0"/>
              </a:rPr>
              <a:t>POP QUIZ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anose="02020904090505020303" pitchFamily="18" charset="0"/>
            </a:endParaRPr>
          </a:p>
          <a:p>
            <a:endParaRPr lang="en-US" dirty="0"/>
          </a:p>
        </p:txBody>
      </p:sp>
      <p:pic>
        <p:nvPicPr>
          <p:cNvPr id="10" name="price is right them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00" end="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64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8" name="Train Horn Low-SoundBible.com-17446891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4469" y="4910397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05400" y="2554141"/>
            <a:ext cx="3913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Renters insurance covers only the cost of the items in the home. Homeowners insurance pays for the damages to the house.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0562" y="372717"/>
            <a:ext cx="7867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Does renters insurance cover the cost to repair the home in the case of a fire?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83940" y="4416074"/>
            <a:ext cx="182774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</a:t>
            </a:r>
            <a:endParaRPr lang="en-US" sz="9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1683940" y="4719897"/>
            <a:ext cx="2216813" cy="990600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33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12" name="Oval 32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14" name="Oval 30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5" name="Oval 29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7" name="Oval 27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18" name="Oval 26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19" name="Oval 25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20" name="Oval 24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11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12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13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14</a:t>
            </a: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15</a:t>
            </a:r>
          </a:p>
        </p:txBody>
      </p:sp>
      <p:sp>
        <p:nvSpPr>
          <p:cNvPr id="27" name="Oval 17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16</a:t>
            </a: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17</a:t>
            </a: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18</a:t>
            </a:r>
          </a:p>
        </p:txBody>
      </p:sp>
      <p:sp>
        <p:nvSpPr>
          <p:cNvPr id="30" name="Oval 14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19</a:t>
            </a:r>
          </a:p>
        </p:txBody>
      </p:sp>
      <p:sp>
        <p:nvSpPr>
          <p:cNvPr id="31" name="Oval 13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20</a:t>
            </a: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21</a:t>
            </a:r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22</a:t>
            </a:r>
          </a:p>
        </p:txBody>
      </p:sp>
      <p:sp>
        <p:nvSpPr>
          <p:cNvPr id="34" name="Oval 10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23</a:t>
            </a: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24</a:t>
            </a: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25</a:t>
            </a:r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26</a:t>
            </a:r>
          </a:p>
        </p:txBody>
      </p:sp>
      <p:sp>
        <p:nvSpPr>
          <p:cNvPr id="38" name="Oval 6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27</a:t>
            </a:r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28</a:t>
            </a:r>
          </a:p>
        </p:txBody>
      </p: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29</a:t>
            </a:r>
          </a:p>
        </p:txBody>
      </p:sp>
      <p:sp>
        <p:nvSpPr>
          <p:cNvPr id="41" name="Oval 3"/>
          <p:cNvSpPr>
            <a:spLocks noChangeArrowheads="1"/>
          </p:cNvSpPr>
          <p:nvPr/>
        </p:nvSpPr>
        <p:spPr bwMode="auto">
          <a:xfrm>
            <a:off x="7701732" y="4489882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51007"/>
            <a:ext cx="4067175" cy="2440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 descr="G:\Child to work pics\new house\gameroom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59" y="5904919"/>
            <a:ext cx="1400223" cy="951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18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1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3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1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457200" y="1905000"/>
            <a:ext cx="2667000" cy="29718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658100" y="2133600"/>
            <a:ext cx="1333500" cy="19050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1066800" y="5088245"/>
            <a:ext cx="7086600" cy="128905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947391"/>
            <a:ext cx="1409496" cy="885209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4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3942927" y="2133600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dresser?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9222" y="315326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8736" y="3140566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856.25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8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06" y="5939702"/>
            <a:ext cx="947971" cy="73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44" y="1200150"/>
            <a:ext cx="3177314" cy="462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6636" y="5907106"/>
            <a:ext cx="609600" cy="609600"/>
          </a:xfrm>
          <a:prstGeom prst="rect">
            <a:avLst/>
          </a:prstGeom>
        </p:spPr>
      </p:pic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1" name="Oval 2"/>
          <p:cNvSpPr>
            <a:spLocks noChangeArrowheads="1"/>
          </p:cNvSpPr>
          <p:nvPr/>
        </p:nvSpPr>
        <p:spPr bwMode="auto">
          <a:xfrm>
            <a:off x="6325636" y="5514448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3733800" y="2057400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table lamp?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05486" y="306230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5000" y="3049607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109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60013"/>
            <a:ext cx="2219325" cy="318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06" y="5939702"/>
            <a:ext cx="947971" cy="73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0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3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28819"/>
            <a:ext cx="7696200" cy="176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06" y="5939702"/>
            <a:ext cx="947971" cy="73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3133756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rug?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1183" y="4077315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0697" y="4064615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147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19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0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58990" y="1295400"/>
            <a:ext cx="8832609" cy="4572000"/>
            <a:chOff x="12700" y="1295400"/>
            <a:chExt cx="8763000" cy="4572000"/>
          </a:xfrm>
        </p:grpSpPr>
        <p:sp>
          <p:nvSpPr>
            <p:cNvPr id="4" name="Rounded Rectangle 3"/>
            <p:cNvSpPr/>
            <p:nvPr/>
          </p:nvSpPr>
          <p:spPr>
            <a:xfrm>
              <a:off x="12700" y="1295400"/>
              <a:ext cx="8763000" cy="4572000"/>
            </a:xfrm>
            <a:prstGeom prst="roundRect">
              <a:avLst>
                <a:gd name="adj" fmla="val 5882"/>
              </a:avLst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3652" y="1447800"/>
              <a:ext cx="8556450" cy="2438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5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Price is Right</a:t>
              </a:r>
              <a:endParaRPr lang="en-US" sz="96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4709" y="3886200"/>
              <a:ext cx="8340980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>
                  <a:gd name="adj" fmla="val 10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Homeowners Insurance</a:t>
              </a:r>
              <a:endParaRPr lang="en-US" sz="54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rot="20143387">
            <a:off x="393942" y="2899539"/>
            <a:ext cx="82930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anose="02020904090505020303" pitchFamily="18" charset="0"/>
              </a:rPr>
              <a:t>POP QUIZ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anose="02020904090505020303" pitchFamily="18" charset="0"/>
            </a:endParaRPr>
          </a:p>
          <a:p>
            <a:endParaRPr lang="en-US" dirty="0"/>
          </a:p>
        </p:txBody>
      </p:sp>
      <p:pic>
        <p:nvPicPr>
          <p:cNvPr id="10" name="price is right them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00" end="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15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8" name="Train Horn Low-SoundBible.com-17446891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7044" y="514491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94890" y="2715053"/>
            <a:ext cx="38117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Homeowners insurance does not cover vehicles. This would be covered by an auto insurance policy.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7225" y="287807"/>
            <a:ext cx="7639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Would a homeowners or auto policy cover this?</a:t>
            </a:r>
            <a:endParaRPr lang="en-US" sz="36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88373" y="4618089"/>
            <a:ext cx="29458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Auto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1231593" y="4923743"/>
            <a:ext cx="2810615" cy="990600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3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12" name="Oval 3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14" name="Oval 3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5" name="Oval 2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7" name="Oval 2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18" name="Oval 2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19" name="Oval 2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20" name="Oval 2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11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12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13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14</a:t>
            </a: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15</a:t>
            </a:r>
          </a:p>
        </p:txBody>
      </p:sp>
      <p:sp>
        <p:nvSpPr>
          <p:cNvPr id="27" name="Oval 1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16</a:t>
            </a: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17</a:t>
            </a: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18</a:t>
            </a:r>
          </a:p>
        </p:txBody>
      </p:sp>
      <p:sp>
        <p:nvSpPr>
          <p:cNvPr id="30" name="Oval 1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19</a:t>
            </a:r>
          </a:p>
        </p:txBody>
      </p:sp>
      <p:sp>
        <p:nvSpPr>
          <p:cNvPr id="31" name="Oval 1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20</a:t>
            </a: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21</a:t>
            </a:r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22</a:t>
            </a:r>
          </a:p>
        </p:txBody>
      </p:sp>
      <p:sp>
        <p:nvSpPr>
          <p:cNvPr id="34" name="Oval 1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23</a:t>
            </a: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24</a:t>
            </a: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25</a:t>
            </a:r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26</a:t>
            </a:r>
          </a:p>
        </p:txBody>
      </p:sp>
      <p:sp>
        <p:nvSpPr>
          <p:cNvPr id="38" name="Oval 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27</a:t>
            </a:r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28</a:t>
            </a:r>
          </a:p>
        </p:txBody>
      </p: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29</a:t>
            </a:r>
          </a:p>
        </p:txBody>
      </p:sp>
      <p:sp>
        <p:nvSpPr>
          <p:cNvPr id="41" name="Oval 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821412"/>
            <a:ext cx="3771900" cy="2828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06" y="5939702"/>
            <a:ext cx="947971" cy="73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5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1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 flipV="1">
            <a:off x="533400" y="1905000"/>
            <a:ext cx="8763000" cy="121920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0350"/>
            <a:ext cx="1219200" cy="765697"/>
          </a:xfrm>
          <a:prstGeom prst="rect">
            <a:avLst/>
          </a:prstGeom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3" b="99251" l="462" r="99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15" y="4600098"/>
            <a:ext cx="2683571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95" b="98464" l="2182" r="98182">
                        <a14:foregroundMark x1="13818" y1="21788" x2="13818" y2="21788"/>
                        <a14:foregroundMark x1="21636" y1="21927" x2="21636" y2="21927"/>
                        <a14:foregroundMark x1="26909" y1="21927" x2="26909" y2="21927"/>
                        <a14:foregroundMark x1="34182" y1="21927" x2="34182" y2="21927"/>
                        <a14:foregroundMark x1="41818" y1="22486" x2="41818" y2="22486"/>
                        <a14:foregroundMark x1="11273" y1="25559" x2="11273" y2="25559"/>
                        <a14:foregroundMark x1="16364" y1="26676" x2="16364" y2="26676"/>
                        <a14:foregroundMark x1="22545" y1="26816" x2="22545" y2="26816"/>
                        <a14:foregroundMark x1="28909" y1="26676" x2="28909" y2="26676"/>
                        <a14:foregroundMark x1="40727" y1="26955" x2="40727" y2="26955"/>
                        <a14:foregroundMark x1="65818" y1="43715" x2="65818" y2="43715"/>
                        <a14:foregroundMark x1="58364" y1="43436" x2="58364" y2="43436"/>
                        <a14:foregroundMark x1="49455" y1="43156" x2="49455" y2="43156"/>
                        <a14:foregroundMark x1="34182" y1="42179" x2="34182" y2="42179"/>
                        <a14:foregroundMark x1="23091" y1="41899" x2="23091" y2="41899"/>
                        <a14:foregroundMark x1="17273" y1="41760" x2="17273" y2="41760"/>
                        <a14:foregroundMark x1="20182" y1="50838" x2="20182" y2="50838"/>
                        <a14:foregroundMark x1="30909" y1="51257" x2="30909" y2="51257"/>
                        <a14:foregroundMark x1="70909" y1="43855" x2="70909" y2="43855"/>
                        <a14:foregroundMark x1="66182" y1="23184" x2="66182" y2="23184"/>
                        <a14:foregroundMark x1="62909" y1="22626" x2="62909" y2="22626"/>
                        <a14:foregroundMark x1="58909" y1="22207" x2="58909" y2="22207"/>
                        <a14:foregroundMark x1="58364" y1="17179" x2="58364" y2="17179"/>
                        <a14:foregroundMark x1="68545" y1="17877" x2="68545" y2="17877"/>
                        <a14:foregroundMark x1="72545" y1="17877" x2="72545" y2="17877"/>
                        <a14:foregroundMark x1="68545" y1="12709" x2="68545" y2="12709"/>
                        <a14:foregroundMark x1="73818" y1="12430" x2="73818" y2="12430"/>
                        <a14:foregroundMark x1="56727" y1="12151" x2="56727" y2="12151"/>
                        <a14:foregroundMark x1="37636" y1="12570" x2="37636" y2="12570"/>
                        <a14:foregroundMark x1="20000" y1="12430" x2="20000" y2="12430"/>
                        <a14:foregroundMark x1="24545" y1="12291" x2="24545" y2="12291"/>
                        <a14:foregroundMark x1="27455" y1="17318" x2="27455" y2="17318"/>
                        <a14:foregroundMark x1="23636" y1="17458" x2="23636" y2="17458"/>
                        <a14:foregroundMark x1="37091" y1="17598" x2="37091" y2="17598"/>
                        <a14:foregroundMark x1="12545" y1="17179" x2="12545" y2="17179"/>
                        <a14:foregroundMark x1="25091" y1="55866" x2="25091" y2="55866"/>
                        <a14:foregroundMark x1="46909" y1="57402" x2="46909" y2="57402"/>
                        <a14:foregroundMark x1="43818" y1="66480" x2="43818" y2="66480"/>
                        <a14:foregroundMark x1="12545" y1="63268" x2="12545" y2="63268"/>
                        <a14:foregroundMark x1="49091" y1="75698" x2="49091" y2="75698"/>
                        <a14:foregroundMark x1="12364" y1="72207" x2="12364" y2="7220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3733800"/>
            <a:ext cx="1904999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11" action="ppaction://hlinksldjump"/>
          </p:cNvPr>
          <p:cNvSpPr/>
          <p:nvPr/>
        </p:nvSpPr>
        <p:spPr>
          <a:xfrm>
            <a:off x="502883" y="3579272"/>
            <a:ext cx="2011717" cy="2973927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hlinkClick r:id="rId12" action="ppaction://hlinksldjump"/>
          </p:cNvPr>
          <p:cNvSpPr/>
          <p:nvPr/>
        </p:nvSpPr>
        <p:spPr>
          <a:xfrm flipV="1">
            <a:off x="5904390" y="4039710"/>
            <a:ext cx="2831896" cy="2343150"/>
          </a:xfrm>
          <a:prstGeom prst="rect">
            <a:avLst/>
          </a:prstGeom>
          <a:solidFill>
            <a:srgbClr val="FFFF00">
              <a:alpha val="17000"/>
            </a:srgbClr>
          </a:solidFill>
          <a:ln w="50800" cmpd="thickThin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42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-59032" y="-42863"/>
            <a:ext cx="641377" cy="6900863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66800" y="609600"/>
            <a:ext cx="7086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Insurance companies have: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45 days to complete an investigation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30 days to respond to an enquiry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 legal right to inspect the damage before any repairs occur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Contact the Division of Financial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Regulation if you have a problem with your claim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82345" y="6019800"/>
            <a:ext cx="8521674" cy="584775"/>
          </a:xfrm>
          <a:prstGeom prst="rect">
            <a:avLst/>
          </a:prstGeom>
          <a:solidFill>
            <a:srgbClr val="31859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888-877-4894 (toll-free)</a:t>
            </a:r>
            <a:endParaRPr lang="en-US" sz="3200" b="1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3" b="99251" l="462" r="99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561514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638800"/>
            <a:ext cx="1473200" cy="1104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4800" y="3104346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table saw?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9032" y="409020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8546" y="4077503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522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19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0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8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5" b="98464" l="2182" r="98182">
                        <a14:foregroundMark x1="13818" y1="21788" x2="13818" y2="21788"/>
                        <a14:foregroundMark x1="21636" y1="21927" x2="21636" y2="21927"/>
                        <a14:foregroundMark x1="26909" y1="21927" x2="26909" y2="21927"/>
                        <a14:foregroundMark x1="34182" y1="21927" x2="34182" y2="21927"/>
                        <a14:foregroundMark x1="41818" y1="22486" x2="41818" y2="22486"/>
                        <a14:foregroundMark x1="11273" y1="25559" x2="11273" y2="25559"/>
                        <a14:foregroundMark x1="16364" y1="26676" x2="16364" y2="26676"/>
                        <a14:foregroundMark x1="22545" y1="26816" x2="22545" y2="26816"/>
                        <a14:foregroundMark x1="28909" y1="26676" x2="28909" y2="26676"/>
                        <a14:foregroundMark x1="40727" y1="26955" x2="40727" y2="26955"/>
                        <a14:foregroundMark x1="65818" y1="43715" x2="65818" y2="43715"/>
                        <a14:foregroundMark x1="58364" y1="43436" x2="58364" y2="43436"/>
                        <a14:foregroundMark x1="49455" y1="43156" x2="49455" y2="43156"/>
                        <a14:foregroundMark x1="34182" y1="42179" x2="34182" y2="42179"/>
                        <a14:foregroundMark x1="23091" y1="41899" x2="23091" y2="41899"/>
                        <a14:foregroundMark x1="17273" y1="41760" x2="17273" y2="41760"/>
                        <a14:foregroundMark x1="20182" y1="50838" x2="20182" y2="50838"/>
                        <a14:foregroundMark x1="30909" y1="51257" x2="30909" y2="51257"/>
                        <a14:foregroundMark x1="70909" y1="43855" x2="70909" y2="43855"/>
                        <a14:foregroundMark x1="66182" y1="23184" x2="66182" y2="23184"/>
                        <a14:foregroundMark x1="62909" y1="22626" x2="62909" y2="22626"/>
                        <a14:foregroundMark x1="58909" y1="22207" x2="58909" y2="22207"/>
                        <a14:foregroundMark x1="58364" y1="17179" x2="58364" y2="17179"/>
                        <a14:foregroundMark x1="68545" y1="17877" x2="68545" y2="17877"/>
                        <a14:foregroundMark x1="72545" y1="17877" x2="72545" y2="17877"/>
                        <a14:foregroundMark x1="68545" y1="12709" x2="68545" y2="12709"/>
                        <a14:foregroundMark x1="73818" y1="12430" x2="73818" y2="12430"/>
                        <a14:foregroundMark x1="56727" y1="12151" x2="56727" y2="12151"/>
                        <a14:foregroundMark x1="37636" y1="12570" x2="37636" y2="12570"/>
                        <a14:foregroundMark x1="20000" y1="12430" x2="20000" y2="12430"/>
                        <a14:foregroundMark x1="24545" y1="12291" x2="24545" y2="12291"/>
                        <a14:foregroundMark x1="27455" y1="17318" x2="27455" y2="17318"/>
                        <a14:foregroundMark x1="23636" y1="17458" x2="23636" y2="17458"/>
                        <a14:foregroundMark x1="37091" y1="17598" x2="37091" y2="17598"/>
                        <a14:foregroundMark x1="12545" y1="17179" x2="12545" y2="17179"/>
                        <a14:foregroundMark x1="25091" y1="55866" x2="25091" y2="55866"/>
                        <a14:foregroundMark x1="46909" y1="57402" x2="46909" y2="57402"/>
                        <a14:foregroundMark x1="43818" y1="66480" x2="43818" y2="66480"/>
                        <a14:foregroundMark x1="12545" y1="63268" x2="12545" y2="63268"/>
                        <a14:foregroundMark x1="49091" y1="75698" x2="49091" y2="75698"/>
                        <a14:foregroundMark x1="12364" y1="72207" x2="12364" y2="7220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1219200"/>
            <a:ext cx="2985209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638800"/>
            <a:ext cx="1473200" cy="1104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3104346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toolbox?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052" y="406162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4566" y="4048928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160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18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29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3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8" b="90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5" y="1894825"/>
            <a:ext cx="7739063" cy="110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638800"/>
            <a:ext cx="1473200" cy="1104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3247517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How much would it cost to replace this canoe?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4018" y="423716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$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3532" y="4224460"/>
            <a:ext cx="1955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688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19" name="Airhorn-SoundBible.com-97502754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7.484" end="5191.32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5682227"/>
            <a:ext cx="609600" cy="609600"/>
          </a:xfrm>
          <a:prstGeom prst="rect">
            <a:avLst/>
          </a:prstGeom>
        </p:spPr>
      </p:pic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End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30" name="Oval 2"/>
          <p:cNvSpPr>
            <a:spLocks noChangeArrowheads="1"/>
          </p:cNvSpPr>
          <p:nvPr/>
        </p:nvSpPr>
        <p:spPr bwMode="auto">
          <a:xfrm>
            <a:off x="228600" y="5289569"/>
            <a:ext cx="1235075" cy="1235075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dirty="0" smtClean="0">
                <a:solidFill>
                  <a:srgbClr val="000000"/>
                </a:solidFill>
              </a:rPr>
              <a:t>10</a:t>
            </a:r>
            <a:endParaRPr lang="en-GB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5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58990" y="1295400"/>
            <a:ext cx="8832609" cy="4572000"/>
            <a:chOff x="12700" y="1295400"/>
            <a:chExt cx="8763000" cy="4572000"/>
          </a:xfrm>
        </p:grpSpPr>
        <p:sp>
          <p:nvSpPr>
            <p:cNvPr id="4" name="Rounded Rectangle 3"/>
            <p:cNvSpPr/>
            <p:nvPr/>
          </p:nvSpPr>
          <p:spPr>
            <a:xfrm>
              <a:off x="12700" y="1295400"/>
              <a:ext cx="8763000" cy="4572000"/>
            </a:xfrm>
            <a:prstGeom prst="roundRect">
              <a:avLst>
                <a:gd name="adj" fmla="val 5882"/>
              </a:avLst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3652" y="1447800"/>
              <a:ext cx="8556450" cy="2438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5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Price is Right</a:t>
              </a:r>
              <a:endParaRPr lang="en-US" sz="96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4709" y="3886200"/>
              <a:ext cx="8340980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>
                  <a:gd name="adj" fmla="val 10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Homeowners Insurance</a:t>
              </a:r>
              <a:endParaRPr lang="en-US" sz="54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rot="20143387">
            <a:off x="393942" y="2899539"/>
            <a:ext cx="829309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Elephant" panose="02020904090505020303" pitchFamily="18" charset="0"/>
              </a:rPr>
              <a:t>POP QUIZ</a:t>
            </a:r>
            <a:endParaRPr lang="en-US" sz="9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Elephant" panose="02020904090505020303" pitchFamily="18" charset="0"/>
            </a:endParaRPr>
          </a:p>
          <a:p>
            <a:endParaRPr lang="en-US" dirty="0"/>
          </a:p>
        </p:txBody>
      </p:sp>
      <p:pic>
        <p:nvPicPr>
          <p:cNvPr id="10" name="price is right them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00" end="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8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67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-19050" y="0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pic>
        <p:nvPicPr>
          <p:cNvPr id="8" name="Train Horn Low-SoundBible.com-17446891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7044" y="514491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76386" y="2645436"/>
            <a:ext cx="3521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Homeowners and renters insurance do not cover flood damage.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This would be covered by an separate flood insurance plan.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7151" y="412584"/>
            <a:ext cx="92297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Would a homeowners policy or a renters policy provide coverage for this flood damage?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02248" y="4730842"/>
            <a:ext cx="19367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</a:t>
            </a:r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dirty="0"/>
          </a:p>
        </p:txBody>
      </p:sp>
      <p:sp>
        <p:nvSpPr>
          <p:cNvPr id="5" name="Action Button: Help 4">
            <a:hlinkClick r:id="" action="ppaction://noaction" highlightClick="1"/>
          </p:cNvPr>
          <p:cNvSpPr/>
          <p:nvPr/>
        </p:nvSpPr>
        <p:spPr>
          <a:xfrm>
            <a:off x="1472624" y="5020372"/>
            <a:ext cx="2810615" cy="990600"/>
          </a:xfrm>
          <a:prstGeom prst="actionButtonHel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3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End</a:t>
            </a:r>
          </a:p>
        </p:txBody>
      </p:sp>
      <p:sp>
        <p:nvSpPr>
          <p:cNvPr id="12" name="Oval 3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14" name="Oval 3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15" name="Oval 2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4</a:t>
            </a:r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17" name="Oval 2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6</a:t>
            </a:r>
          </a:p>
        </p:txBody>
      </p:sp>
      <p:sp>
        <p:nvSpPr>
          <p:cNvPr id="18" name="Oval 2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7</a:t>
            </a:r>
          </a:p>
        </p:txBody>
      </p:sp>
      <p:sp>
        <p:nvSpPr>
          <p:cNvPr id="19" name="Oval 2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8</a:t>
            </a:r>
          </a:p>
        </p:txBody>
      </p:sp>
      <p:sp>
        <p:nvSpPr>
          <p:cNvPr id="20" name="Oval 2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9</a:t>
            </a:r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10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11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12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13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14</a:t>
            </a: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15</a:t>
            </a:r>
          </a:p>
        </p:txBody>
      </p:sp>
      <p:sp>
        <p:nvSpPr>
          <p:cNvPr id="27" name="Oval 1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16</a:t>
            </a: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17</a:t>
            </a:r>
          </a:p>
        </p:txBody>
      </p:sp>
      <p:sp>
        <p:nvSpPr>
          <p:cNvPr id="29" name="Oval 1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18</a:t>
            </a:r>
          </a:p>
        </p:txBody>
      </p:sp>
      <p:sp>
        <p:nvSpPr>
          <p:cNvPr id="30" name="Oval 1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19</a:t>
            </a:r>
          </a:p>
        </p:txBody>
      </p:sp>
      <p:sp>
        <p:nvSpPr>
          <p:cNvPr id="31" name="Oval 1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20</a:t>
            </a:r>
          </a:p>
        </p:txBody>
      </p:sp>
      <p:sp>
        <p:nvSpPr>
          <p:cNvPr id="32" name="Oval 12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21</a:t>
            </a:r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22</a:t>
            </a:r>
          </a:p>
        </p:txBody>
      </p:sp>
      <p:sp>
        <p:nvSpPr>
          <p:cNvPr id="34" name="Oval 10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23</a:t>
            </a:r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24</a:t>
            </a: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25</a:t>
            </a:r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26</a:t>
            </a:r>
          </a:p>
        </p:txBody>
      </p:sp>
      <p:sp>
        <p:nvSpPr>
          <p:cNvPr id="38" name="Oval 6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27</a:t>
            </a:r>
          </a:p>
        </p:txBody>
      </p:sp>
      <p:sp>
        <p:nvSpPr>
          <p:cNvPr id="39" name="Oval 5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28</a:t>
            </a:r>
          </a:p>
        </p:txBody>
      </p:sp>
      <p:sp>
        <p:nvSpPr>
          <p:cNvPr id="40" name="Oval 4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29</a:t>
            </a:r>
          </a:p>
        </p:txBody>
      </p:sp>
      <p:sp>
        <p:nvSpPr>
          <p:cNvPr id="41" name="Oval 3"/>
          <p:cNvSpPr>
            <a:spLocks noChangeArrowheads="1"/>
          </p:cNvSpPr>
          <p:nvPr/>
        </p:nvSpPr>
        <p:spPr bwMode="auto">
          <a:xfrm>
            <a:off x="7784307" y="4724400"/>
            <a:ext cx="1235075" cy="123507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4400" dirty="0">
                <a:solidFill>
                  <a:schemeClr val="accent3"/>
                </a:solidFill>
              </a:rPr>
              <a:t>30</a:t>
            </a:r>
          </a:p>
        </p:txBody>
      </p:sp>
      <p:pic>
        <p:nvPicPr>
          <p:cNvPr id="4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044" y="6110882"/>
            <a:ext cx="843756" cy="632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0" y="1871828"/>
            <a:ext cx="4548164" cy="2828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0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2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4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6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8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1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92" y="2598990"/>
            <a:ext cx="2579908" cy="187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1"/>
          <a:stretch/>
        </p:blipFill>
        <p:spPr bwMode="auto">
          <a:xfrm>
            <a:off x="3363690" y="4800600"/>
            <a:ext cx="2553623" cy="1895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4" b="10345"/>
          <a:stretch/>
        </p:blipFill>
        <p:spPr bwMode="auto">
          <a:xfrm>
            <a:off x="3389977" y="447035"/>
            <a:ext cx="2527338" cy="1799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r="6050"/>
          <a:stretch/>
        </p:blipFill>
        <p:spPr bwMode="auto">
          <a:xfrm>
            <a:off x="533399" y="4800599"/>
            <a:ext cx="2130808" cy="18495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876" y="447035"/>
            <a:ext cx="2179038" cy="1799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87"/>
          <a:stretch/>
        </p:blipFill>
        <p:spPr bwMode="auto">
          <a:xfrm>
            <a:off x="533400" y="447035"/>
            <a:ext cx="2130808" cy="1799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0" r="4773"/>
          <a:stretch/>
        </p:blipFill>
        <p:spPr bwMode="auto">
          <a:xfrm>
            <a:off x="533400" y="2598990"/>
            <a:ext cx="2130808" cy="187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876" y="2598990"/>
            <a:ext cx="2179038" cy="187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5" t="1" r="27211" b="23413"/>
          <a:stretch/>
        </p:blipFill>
        <p:spPr bwMode="auto">
          <a:xfrm>
            <a:off x="6469633" y="4782457"/>
            <a:ext cx="2217166" cy="1913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4800" y="1447800"/>
            <a:ext cx="8381999" cy="3733800"/>
            <a:chOff x="158509" y="1447800"/>
            <a:chExt cx="8381999" cy="3733800"/>
          </a:xfrm>
        </p:grpSpPr>
        <p:sp>
          <p:nvSpPr>
            <p:cNvPr id="13" name="Rectangle 12"/>
            <p:cNvSpPr/>
            <p:nvPr/>
          </p:nvSpPr>
          <p:spPr>
            <a:xfrm>
              <a:off x="158510" y="1447800"/>
              <a:ext cx="8371114" cy="2438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>
                  <a:gd name="adj" fmla="val 5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96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The Price is Right</a:t>
              </a:r>
              <a:endParaRPr lang="en-US" sz="96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8509" y="3886200"/>
              <a:ext cx="8381999" cy="129540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Inverted">
                <a:avLst>
                  <a:gd name="adj" fmla="val 100000"/>
                </a:avLst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u="sng" cap="none" spc="0" dirty="0" smtClean="0">
                  <a:ln w="11430"/>
                  <a:solidFill>
                    <a:srgbClr val="92D05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Homeowners Insurance</a:t>
              </a:r>
              <a:endParaRPr lang="en-US" sz="5400" b="1" u="sng" cap="none" spc="0" dirty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3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-59032" y="-42863"/>
            <a:ext cx="641377" cy="6900863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66800" y="1144586"/>
            <a:ext cx="7840957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ALE: </a:t>
            </a:r>
            <a:r>
              <a:rPr lang="en-US" dirty="0" smtClean="0">
                <a:solidFill>
                  <a:schemeClr val="bg1"/>
                </a:solidFill>
              </a:rPr>
              <a:t>Additional living expenses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Your insurance company may pay for additional living expenses associated with your claim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Hotel rooms, electric bills, meal costs, fuel costs, babysitter, etc. 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marL="5715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** Keep track of ALL additional expenses **</a:t>
            </a:r>
          </a:p>
          <a:p>
            <a:pPr lvl="2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7" name="Rectangle 6"/>
          <p:cNvSpPr/>
          <p:nvPr/>
        </p:nvSpPr>
        <p:spPr>
          <a:xfrm>
            <a:off x="-59032" y="-42863"/>
            <a:ext cx="641377" cy="6900863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1066800" y="1295400"/>
            <a:ext cx="7848600" cy="448608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Beware of restoration company “smoke chasers”  </a:t>
            </a:r>
          </a:p>
          <a:p>
            <a:r>
              <a:rPr lang="en-US" dirty="0">
                <a:solidFill>
                  <a:schemeClr val="bg1"/>
                </a:solidFill>
              </a:rPr>
              <a:t>Work with your insurance company to find contractors</a:t>
            </a:r>
          </a:p>
          <a:p>
            <a:r>
              <a:rPr lang="en-US" dirty="0">
                <a:solidFill>
                  <a:schemeClr val="bg1"/>
                </a:solidFill>
              </a:rPr>
              <a:t>Do reference checks on contractors</a:t>
            </a:r>
          </a:p>
          <a:p>
            <a:r>
              <a:rPr lang="en-US" dirty="0">
                <a:solidFill>
                  <a:schemeClr val="bg1"/>
                </a:solidFill>
              </a:rPr>
              <a:t>Don’t pay till you are satisfied</a:t>
            </a:r>
          </a:p>
          <a:p>
            <a:r>
              <a:rPr lang="en-US" dirty="0">
                <a:solidFill>
                  <a:schemeClr val="bg1"/>
                </a:solidFill>
              </a:rPr>
              <a:t>Your mortgage lender may want to inspect repairs before payment is made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71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9525" y="-42863"/>
            <a:ext cx="9163050" cy="6900863"/>
          </a:xfrm>
          <a:prstGeom prst="rect">
            <a:avLst/>
          </a:prstGeom>
          <a:solidFill>
            <a:srgbClr val="007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-59032" y="-42863"/>
            <a:ext cx="641377" cy="6900863"/>
          </a:xfrm>
          <a:prstGeom prst="rect">
            <a:avLst/>
          </a:prstGeom>
          <a:solidFill>
            <a:srgbClr val="F6E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44" y="1601549"/>
            <a:ext cx="2908300" cy="4362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19400"/>
            <a:ext cx="1926749" cy="1926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48" y="1628775"/>
            <a:ext cx="2617470" cy="4362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Home Inventory Tools</a:t>
            </a:r>
          </a:p>
        </p:txBody>
      </p:sp>
    </p:spTree>
    <p:extLst>
      <p:ext uri="{BB962C8B-B14F-4D97-AF65-F5344CB8AC3E}">
        <p14:creationId xmlns:p14="http://schemas.microsoft.com/office/powerpoint/2010/main" val="29253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Child to work pics\new house\outs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1900" y="-666750"/>
            <a:ext cx="13639800" cy="90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rice is right them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581.88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0400" y="6248400"/>
            <a:ext cx="609600" cy="60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8990" y="1295400"/>
            <a:ext cx="8832609" cy="4572000"/>
          </a:xfrm>
          <a:prstGeom prst="roundRect">
            <a:avLst>
              <a:gd name="adj" fmla="val 5882"/>
            </a:avLst>
          </a:prstGeom>
          <a:ln w="76200">
            <a:solidFill>
              <a:srgbClr val="FFC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982" y="1447800"/>
            <a:ext cx="8624418" cy="2438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>
                <a:gd name="adj" fmla="val 5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u="sng" cap="none" spc="0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Price is Right</a:t>
            </a:r>
            <a:endParaRPr lang="en-US" sz="9600" b="1" u="sng" cap="none" spc="0" dirty="0">
              <a:ln w="11430"/>
              <a:solidFill>
                <a:srgbClr val="92D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2763" y="3886200"/>
            <a:ext cx="8407237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>
                <a:gd name="adj" fmla="val 10000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u="sng" cap="none" spc="0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Homeowners Insurance</a:t>
            </a:r>
            <a:endParaRPr lang="en-US" sz="5400" b="1" u="sng" cap="none" spc="0" dirty="0">
              <a:ln w="11430"/>
              <a:solidFill>
                <a:srgbClr val="92D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542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78C757E8D1EE45AFE202BDCF1BE528" ma:contentTypeVersion="7" ma:contentTypeDescription="Create a new document." ma:contentTypeScope="" ma:versionID="2933aa30bd2e0aed56ae2c6ba4d53894">
  <xsd:schema xmlns:xsd="http://www.w3.org/2001/XMLSchema" xmlns:xs="http://www.w3.org/2001/XMLSchema" xmlns:p="http://schemas.microsoft.com/office/2006/metadata/properties" xmlns:ns1="http://schemas.microsoft.com/sharepoint/v3" xmlns:ns2="a278a293-375e-45d9-a487-a609036d2c15" targetNamespace="http://schemas.microsoft.com/office/2006/metadata/properties" ma:root="true" ma:fieldsID="84c2eb25169ccb4513d34957fdb3af0d" ns1:_="" ns2:_="">
    <xsd:import namespace="http://schemas.microsoft.com/sharepoint/v3"/>
    <xsd:import namespace="a278a293-375e-45d9-a487-a609036d2c1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78a293-375e-45d9-a487-a609036d2c1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147CC5B-96C6-4F96-868C-3B768DF44C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038FB9-BDFC-49EC-AC4E-92B7D54E5EBF}"/>
</file>

<file path=customXml/itemProps3.xml><?xml version="1.0" encoding="utf-8"?>
<ds:datastoreItem xmlns:ds="http://schemas.openxmlformats.org/officeDocument/2006/customXml" ds:itemID="{0BF421F3-C26C-4041-9801-4FF909A515A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1336</Words>
  <Application>Microsoft Office PowerPoint</Application>
  <PresentationFormat>On-screen Show (4:3)</PresentationFormat>
  <Paragraphs>611</Paragraphs>
  <Slides>55</Slides>
  <Notes>3</Notes>
  <HiddenSlides>0</HiddenSlides>
  <MMClips>33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Arial Black</vt:lpstr>
      <vt:lpstr>Calibri</vt:lpstr>
      <vt:lpstr>Elephant</vt:lpstr>
      <vt:lpstr>Snap ITC</vt:lpstr>
      <vt:lpstr>Tw Cen MT</vt:lpstr>
      <vt:lpstr>Wingdings</vt:lpstr>
      <vt:lpstr>Office Theme</vt:lpstr>
      <vt:lpstr>Homeowners Insurance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 Inventory Tools</vt:lpstr>
      <vt:lpstr>PowerPoint Presentation</vt:lpstr>
      <vt:lpstr>The Price is Right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Jeffries Kevin P</dc:creator>
  <cp:lastModifiedBy>Kevin Jeffries</cp:lastModifiedBy>
  <cp:revision>173</cp:revision>
  <dcterms:created xsi:type="dcterms:W3CDTF">2006-08-16T00:00:00Z</dcterms:created>
  <dcterms:modified xsi:type="dcterms:W3CDTF">2020-08-05T19:54:22Z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0x010100AC78C757E8D1EE45AFE202BDCF1BE528</vt:lpwstr>
  </property>
</Properties>
</file>