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9"/>
  </p:notesMasterIdLst>
  <p:sldIdLst>
    <p:sldId id="268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6" r:id="rId14"/>
    <p:sldId id="265" r:id="rId15"/>
    <p:sldId id="284" r:id="rId16"/>
    <p:sldId id="270" r:id="rId17"/>
    <p:sldId id="271" r:id="rId18"/>
    <p:sldId id="278" r:id="rId19"/>
    <p:sldId id="276" r:id="rId20"/>
    <p:sldId id="277" r:id="rId21"/>
    <p:sldId id="275" r:id="rId22"/>
    <p:sldId id="274" r:id="rId23"/>
    <p:sldId id="273" r:id="rId24"/>
    <p:sldId id="272" r:id="rId25"/>
    <p:sldId id="279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8244"/>
    <a:srgbClr val="159B15"/>
    <a:srgbClr val="000000"/>
    <a:srgbClr val="E0E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47" autoAdjust="0"/>
    <p:restoredTop sz="90110" autoAdjust="0"/>
  </p:normalViewPr>
  <p:slideViewPr>
    <p:cSldViewPr>
      <p:cViewPr>
        <p:scale>
          <a:sx n="150" d="100"/>
          <a:sy n="150" d="100"/>
        </p:scale>
        <p:origin x="-72" y="-72"/>
      </p:cViewPr>
      <p:guideLst>
        <p:guide orient="horz" pos="2160"/>
        <p:guide orient="horz" pos="768"/>
        <p:guide orient="horz" pos="15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5D997-F5EE-4794-905C-EC0BABD1236B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2855E-F846-4AE7-9474-7C566444AF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03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2855E-F846-4AE7-9474-7C566444AF1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5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2855E-F846-4AE7-9474-7C566444AF1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79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2855E-F846-4AE7-9474-7C566444AF1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1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082B-2ADA-4E7C-AC77-43D2ABA2B7BB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692C-6C45-4520-B48C-043C393574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23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082B-2ADA-4E7C-AC77-43D2ABA2B7BB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692C-6C45-4520-B48C-043C393574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6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082B-2ADA-4E7C-AC77-43D2ABA2B7BB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692C-6C45-4520-B48C-043C393574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960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76710-93D3-4324-8780-F3619CC0F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084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0FA6A-6025-43E4-9839-D721ED7765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62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1566E-BC36-4FC9-AF00-4EFDA40FC3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75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1B4D9-B26B-45B1-BC5E-E3F9026F78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62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45A36-910A-4E6B-ABAD-2D088779FE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55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B9149-6388-4BAC-8B86-9085260437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86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CFF21-C16F-4E70-B510-DF871575CD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58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949A8-C1AE-4277-A810-2389DB5C2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00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082B-2ADA-4E7C-AC77-43D2ABA2B7BB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692C-6C45-4520-B48C-043C393574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3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ADAAC-156B-42C6-A49E-F7D03CDA0F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39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0680F-6008-4AD5-9F16-D8ECD445FF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20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7306A-1662-4FFF-BB55-FC48B58FA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5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082B-2ADA-4E7C-AC77-43D2ABA2B7BB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692C-6C45-4520-B48C-043C393574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92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082B-2ADA-4E7C-AC77-43D2ABA2B7BB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692C-6C45-4520-B48C-043C393574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42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082B-2ADA-4E7C-AC77-43D2ABA2B7BB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692C-6C45-4520-B48C-043C393574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11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082B-2ADA-4E7C-AC77-43D2ABA2B7BB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692C-6C45-4520-B48C-043C393574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80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082B-2ADA-4E7C-AC77-43D2ABA2B7BB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692C-6C45-4520-B48C-043C393574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75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082B-2ADA-4E7C-AC77-43D2ABA2B7BB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692C-6C45-4520-B48C-043C393574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6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082B-2ADA-4E7C-AC77-43D2ABA2B7BB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4692C-6C45-4520-B48C-043C393574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8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2082B-2ADA-4E7C-AC77-43D2ABA2B7BB}" type="datetimeFigureOut">
              <a:rPr lang="en-US" smtClean="0"/>
              <a:pPr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4692C-6C45-4520-B48C-043C393574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9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7907A-BDB8-43D7-8980-A7138C7BE37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9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15.xml"/><Relationship Id="rId3" Type="http://schemas.openxmlformats.org/officeDocument/2006/relationships/image" Target="../media/image16.png"/><Relationship Id="rId7" Type="http://schemas.openxmlformats.org/officeDocument/2006/relationships/slide" Target="slide19.xml"/><Relationship Id="rId12" Type="http://schemas.openxmlformats.org/officeDocument/2006/relationships/slide" Target="slide1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slide" Target="slide13.xml"/><Relationship Id="rId5" Type="http://schemas.openxmlformats.org/officeDocument/2006/relationships/slide" Target="slide17.xml"/><Relationship Id="rId15" Type="http://schemas.openxmlformats.org/officeDocument/2006/relationships/slide" Target="slide22.xml"/><Relationship Id="rId10" Type="http://schemas.openxmlformats.org/officeDocument/2006/relationships/slide" Target="slide12.xml"/><Relationship Id="rId4" Type="http://schemas.openxmlformats.org/officeDocument/2006/relationships/image" Target="../media/image1.jpeg"/><Relationship Id="rId9" Type="http://schemas.openxmlformats.org/officeDocument/2006/relationships/slide" Target="slide21.xml"/><Relationship Id="rId14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1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gif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1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gif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1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gif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9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.wmf"/><Relationship Id="rId5" Type="http://schemas.openxmlformats.org/officeDocument/2006/relationships/slide" Target="slide3.xml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1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gif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1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gif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urance.oregon.gov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554182"/>
            <a:ext cx="71628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 dirty="0" smtClean="0">
                <a:solidFill>
                  <a:srgbClr val="000000"/>
                </a:solidFill>
                <a:latin typeface="Berlin Sans FB Demi" pitchFamily="34" charset="0"/>
              </a:rPr>
              <a:t>Adventures </a:t>
            </a:r>
          </a:p>
          <a:p>
            <a:pPr algn="ctr"/>
            <a:r>
              <a:rPr lang="en-US" sz="7200" dirty="0" smtClean="0">
                <a:solidFill>
                  <a:srgbClr val="000000"/>
                </a:solidFill>
                <a:latin typeface="Berlin Sans FB Demi" pitchFamily="34" charset="0"/>
              </a:rPr>
              <a:t>In</a:t>
            </a:r>
          </a:p>
          <a:p>
            <a:pPr algn="ctr"/>
            <a:r>
              <a:rPr lang="en-US" sz="7200" dirty="0" smtClean="0">
                <a:solidFill>
                  <a:srgbClr val="000000"/>
                </a:solidFill>
                <a:latin typeface="Berlin Sans FB Demi" pitchFamily="34" charset="0"/>
              </a:rPr>
              <a:t> Auto Insurance</a:t>
            </a:r>
            <a:endParaRPr lang="en-US" sz="7200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48346" y="3124200"/>
            <a:ext cx="5038055" cy="3906312"/>
            <a:chOff x="1448346" y="3425153"/>
            <a:chExt cx="5038055" cy="3906312"/>
          </a:xfrm>
        </p:grpSpPr>
        <p:pic>
          <p:nvPicPr>
            <p:cNvPr id="1033" name="Picture 9" descr="C:\Documents and Settings\jeffrikp.CBS\Local Settings\Temporary Internet Files\Content.IE5\VXQ21NE6\MC900312098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72357">
              <a:off x="5147325" y="3425153"/>
              <a:ext cx="1339076" cy="3906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9" descr="C:\Documents and Settings\jeffrikp.CBS\Local Settings\Temporary Internet Files\Content.IE5\VXQ21NE6\MC900312098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764031" flipH="1">
              <a:off x="2771740" y="3480171"/>
              <a:ext cx="1259524" cy="3906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C:\Documents and Settings\jeffrikp.CBS\Local Settings\Temporary Internet Files\Content.IE5\VXQ21NE6\MC900441424[1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4343400"/>
              <a:ext cx="1600200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52400" y="6290846"/>
            <a:ext cx="861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Created by Oregon’s Department of Consumer and Business Services, Insurance Division. 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4" descr="picture of Oregon state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2" y="5763564"/>
            <a:ext cx="1070921" cy="10673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95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68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erlin Sans FB Demi" pitchFamily="34" charset="0"/>
              </a:rPr>
              <a:t>What’s your deductible?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How much do you want to pay if you are in an accident?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969340"/>
            <a:ext cx="8839200" cy="40934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$250 deductible</a:t>
            </a:r>
          </a:p>
          <a:p>
            <a:r>
              <a:rPr lang="en-US" sz="3600" dirty="0" smtClean="0"/>
              <a:t>Add $100 to your premium</a:t>
            </a:r>
          </a:p>
          <a:p>
            <a:endParaRPr lang="en-US" sz="2000" dirty="0"/>
          </a:p>
          <a:p>
            <a:r>
              <a:rPr lang="en-US" sz="3600" b="1" dirty="0" smtClean="0">
                <a:solidFill>
                  <a:srgbClr val="C00000"/>
                </a:solidFill>
              </a:rPr>
              <a:t>$500 deductible</a:t>
            </a:r>
          </a:p>
          <a:p>
            <a:r>
              <a:rPr lang="en-US" sz="3600" dirty="0" smtClean="0"/>
              <a:t>Add $50 to your premium</a:t>
            </a:r>
          </a:p>
          <a:p>
            <a:endParaRPr lang="en-US" sz="2400" dirty="0"/>
          </a:p>
          <a:p>
            <a:r>
              <a:rPr lang="en-US" sz="3600" b="1" dirty="0" smtClean="0">
                <a:solidFill>
                  <a:srgbClr val="C00000"/>
                </a:solidFill>
              </a:rPr>
              <a:t>$1,000 deductible</a:t>
            </a:r>
          </a:p>
          <a:p>
            <a:r>
              <a:rPr lang="en-US" sz="3600" dirty="0" smtClean="0"/>
              <a:t>Add $25 to your premium</a:t>
            </a:r>
            <a:endParaRPr lang="en-US" sz="3600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077200" y="6248400"/>
            <a:ext cx="609600" cy="533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03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024928"/>
            <a:ext cx="3581994" cy="252132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-3962400"/>
            <a:ext cx="3581994" cy="252132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-6434436"/>
            <a:ext cx="3581994" cy="252132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-1438872"/>
            <a:ext cx="3581994" cy="252132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540" y="-8906472"/>
            <a:ext cx="3581994" cy="252132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-5166360"/>
            <a:ext cx="3581994" cy="252132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-219672"/>
            <a:ext cx="3581994" cy="252132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20" y="-7680960"/>
            <a:ext cx="3581994" cy="252132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806" y="1075728"/>
            <a:ext cx="3581994" cy="252132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-2658072"/>
            <a:ext cx="3581994" cy="25213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88" y="200025"/>
            <a:ext cx="4722813" cy="56673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27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9800" y="228600"/>
                </a:moveTo>
                <a:lnTo>
                  <a:pt x="2209800" y="5867400"/>
                </a:lnTo>
                <a:lnTo>
                  <a:pt x="6908801" y="5867400"/>
                </a:lnTo>
                <a:lnTo>
                  <a:pt x="6908801" y="2286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60034" y="-23838"/>
            <a:ext cx="201995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Land on a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Odd</a:t>
            </a:r>
          </a:p>
          <a:p>
            <a:pPr lvl="0" algn="ctr"/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Number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Bad</a:t>
            </a:r>
          </a:p>
          <a:p>
            <a:pPr lvl="0" algn="ctr"/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Things 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Happen</a:t>
            </a:r>
          </a:p>
          <a:p>
            <a:pPr lvl="0"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hlinkClick r:id="rId5" action="ppaction://hlinksldjump"/>
              </a:rPr>
              <a:t>1</a:t>
            </a: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hlinkClick r:id="rId6" action="ppaction://hlinksldjump"/>
              </a:rPr>
              <a:t>3</a:t>
            </a: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hlinkClick r:id="rId7" action="ppaction://hlinksldjump"/>
              </a:rPr>
              <a:t>5</a:t>
            </a: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hlinkClick r:id="rId8" action="ppaction://hlinksldjump"/>
              </a:rPr>
              <a:t>7</a:t>
            </a: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hlinkClick r:id="rId9" action="ppaction://hlinksldjump"/>
              </a:rPr>
              <a:t>9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86601" y="76200"/>
            <a:ext cx="20574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Land on a </a:t>
            </a: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Even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Number </a:t>
            </a: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Good 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Things 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Happen</a:t>
            </a:r>
          </a:p>
          <a:p>
            <a:pPr lvl="0" algn="ctr"/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hlinkClick r:id="rId10" action="ppaction://hlinksldjump"/>
              </a:rPr>
              <a:t>0</a:t>
            </a:r>
            <a:endParaRPr lang="en-US" sz="36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 algn="ctr"/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hlinkClick r:id="rId11" action="ppaction://hlinksldjump"/>
              </a:rPr>
              <a:t>2</a:t>
            </a:r>
            <a:endParaRPr lang="en-US" sz="36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 algn="ctr"/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hlinkClick r:id="rId12" action="ppaction://hlinksldjump"/>
              </a:rPr>
              <a:t>4</a:t>
            </a:r>
            <a:endParaRPr lang="en-US" sz="36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 algn="ctr"/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hlinkClick r:id="rId13" action="ppaction://hlinksldjump"/>
              </a:rPr>
              <a:t>6</a:t>
            </a:r>
            <a:endParaRPr lang="en-US" sz="36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 algn="ctr"/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hlinkClick r:id="rId14" action="ppaction://hlinksldjump"/>
              </a:rPr>
              <a:t>8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Up Ribbon 27">
            <a:hlinkClick r:id="rId15" action="ppaction://hlinksldjump"/>
          </p:cNvPr>
          <p:cNvSpPr/>
          <p:nvPr/>
        </p:nvSpPr>
        <p:spPr>
          <a:xfrm>
            <a:off x="2072937" y="6376962"/>
            <a:ext cx="5029200" cy="339507"/>
          </a:xfrm>
          <a:prstGeom prst="ribbon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Finished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2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38889E-6 -3.42788 L 1.38889E-6 -3.98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13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pperplate Gothic Bold" pitchFamily="34" charset="0"/>
              </a:rPr>
              <a:t>You Completed a Driver’s Education Course</a:t>
            </a:r>
          </a:p>
          <a:p>
            <a:pPr algn="ctr"/>
            <a:endParaRPr lang="en-US" sz="3600" dirty="0">
              <a:latin typeface="Copperplate Gothic Bold" pitchFamily="34" charset="0"/>
            </a:endParaRPr>
          </a:p>
          <a:p>
            <a:pPr algn="ctr"/>
            <a:r>
              <a:rPr lang="en-US" sz="3600" dirty="0" smtClean="0">
                <a:latin typeface="Copperplate Gothic Bold" pitchFamily="34" charset="0"/>
              </a:rPr>
              <a:t>You can deduct </a:t>
            </a:r>
            <a:r>
              <a:rPr lang="en-US" sz="5400" dirty="0" smtClean="0">
                <a:solidFill>
                  <a:srgbClr val="159B15"/>
                </a:solidFill>
                <a:latin typeface="Copperplate Gothic Bold" pitchFamily="34" charset="0"/>
              </a:rPr>
              <a:t>$50 </a:t>
            </a:r>
            <a:r>
              <a:rPr lang="en-US" sz="3600" dirty="0" smtClean="0">
                <a:latin typeface="Copperplate Gothic Bold" pitchFamily="34" charset="0"/>
              </a:rPr>
              <a:t>from </a:t>
            </a:r>
            <a:br>
              <a:rPr lang="en-US" sz="3600" dirty="0" smtClean="0">
                <a:latin typeface="Copperplate Gothic Bold" pitchFamily="34" charset="0"/>
              </a:rPr>
            </a:br>
            <a:r>
              <a:rPr lang="en-US" sz="3600" dirty="0" smtClean="0">
                <a:latin typeface="Copperplate Gothic Bold" pitchFamily="34" charset="0"/>
              </a:rPr>
              <a:t>your Monthly Premiums </a:t>
            </a:r>
            <a:endParaRPr lang="en-US" sz="3600" dirty="0">
              <a:latin typeface="Copperplate Goth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0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2960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0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0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1690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0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pic>
        <p:nvPicPr>
          <p:cNvPr id="307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93" y="5788205"/>
            <a:ext cx="804863" cy="96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S900069279[1]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27.02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2456" y="784830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36029"/>
            <a:ext cx="3448050" cy="209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24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pperplate Gothic Bold" pitchFamily="34" charset="0"/>
              </a:rPr>
              <a:t>You have improved your </a:t>
            </a:r>
            <a:br>
              <a:rPr lang="en-US" sz="3600" dirty="0" smtClean="0">
                <a:latin typeface="Copperplate Gothic Bold" pitchFamily="34" charset="0"/>
              </a:rPr>
            </a:br>
            <a:r>
              <a:rPr lang="en-US" sz="3600" dirty="0" smtClean="0">
                <a:latin typeface="Copperplate Gothic Bold" pitchFamily="34" charset="0"/>
              </a:rPr>
              <a:t>Credit Score</a:t>
            </a:r>
          </a:p>
          <a:p>
            <a:pPr algn="ctr"/>
            <a:endParaRPr lang="en-US" sz="3600" dirty="0">
              <a:latin typeface="Copperplate Gothic Bold" pitchFamily="34" charset="0"/>
            </a:endParaRPr>
          </a:p>
          <a:p>
            <a:pPr algn="ctr"/>
            <a:r>
              <a:rPr lang="en-US" sz="3600" dirty="0" smtClean="0">
                <a:latin typeface="Copperplate Gothic Bold" pitchFamily="34" charset="0"/>
              </a:rPr>
              <a:t>You can deduct </a:t>
            </a:r>
            <a:r>
              <a:rPr lang="en-US" sz="5400" dirty="0" smtClean="0">
                <a:solidFill>
                  <a:srgbClr val="159B15"/>
                </a:solidFill>
                <a:latin typeface="Copperplate Gothic Bold" pitchFamily="34" charset="0"/>
              </a:rPr>
              <a:t>$50 </a:t>
            </a:r>
            <a:r>
              <a:rPr lang="en-US" sz="3600" dirty="0" smtClean="0">
                <a:latin typeface="Copperplate Gothic Bold" pitchFamily="34" charset="0"/>
              </a:rPr>
              <a:t>from </a:t>
            </a:r>
            <a:br>
              <a:rPr lang="en-US" sz="3600" dirty="0" smtClean="0">
                <a:latin typeface="Copperplate Gothic Bold" pitchFamily="34" charset="0"/>
              </a:rPr>
            </a:br>
            <a:r>
              <a:rPr lang="en-US" sz="3600" dirty="0" smtClean="0">
                <a:latin typeface="Copperplate Gothic Bold" pitchFamily="34" charset="0"/>
              </a:rPr>
              <a:t>your Monthly Premiums </a:t>
            </a:r>
            <a:endParaRPr lang="en-US" sz="3600" dirty="0">
              <a:latin typeface="Copperplate Gothic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2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2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2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1690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2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pic>
        <p:nvPicPr>
          <p:cNvPr id="1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93" y="5788205"/>
            <a:ext cx="804863" cy="96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MS900069279[1]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27.02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2456" y="78483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213"/>
            <a:ext cx="3448050" cy="209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08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336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pperplate Gothic Bold" pitchFamily="34" charset="0"/>
              </a:rPr>
              <a:t>You are a good Student</a:t>
            </a:r>
          </a:p>
          <a:p>
            <a:pPr algn="ctr"/>
            <a:endParaRPr lang="en-US" sz="3600" dirty="0">
              <a:latin typeface="Copperplate Gothic Bold" pitchFamily="34" charset="0"/>
            </a:endParaRPr>
          </a:p>
          <a:p>
            <a:pPr algn="ctr"/>
            <a:r>
              <a:rPr lang="en-US" sz="3600" dirty="0" smtClean="0">
                <a:latin typeface="Copperplate Gothic Bold" pitchFamily="34" charset="0"/>
              </a:rPr>
              <a:t>You can deduct </a:t>
            </a:r>
            <a:r>
              <a:rPr lang="en-US" sz="5400" dirty="0" smtClean="0">
                <a:solidFill>
                  <a:srgbClr val="159B15"/>
                </a:solidFill>
                <a:latin typeface="Copperplate Gothic Bold" pitchFamily="34" charset="0"/>
              </a:rPr>
              <a:t>$100 </a:t>
            </a:r>
            <a:r>
              <a:rPr lang="en-US" sz="3600" dirty="0" smtClean="0">
                <a:latin typeface="Copperplate Gothic Bold" pitchFamily="34" charset="0"/>
              </a:rPr>
              <a:t>from </a:t>
            </a:r>
            <a:br>
              <a:rPr lang="en-US" sz="3600" dirty="0" smtClean="0">
                <a:latin typeface="Copperplate Gothic Bold" pitchFamily="34" charset="0"/>
              </a:rPr>
            </a:br>
            <a:r>
              <a:rPr lang="en-US" sz="3600" dirty="0" smtClean="0">
                <a:latin typeface="Copperplate Gothic Bold" pitchFamily="34" charset="0"/>
              </a:rPr>
              <a:t>your Monthly Premiums </a:t>
            </a:r>
            <a:endParaRPr lang="en-US" sz="3600" dirty="0">
              <a:latin typeface="Copperplate Gothic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4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960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4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4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690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4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pic>
        <p:nvPicPr>
          <p:cNvPr id="11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93" y="5788205"/>
            <a:ext cx="804863" cy="96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MS900069279[1]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27.02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3400" y="6858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213"/>
            <a:ext cx="3448050" cy="209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22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pperplate Gothic Bold" pitchFamily="34" charset="0"/>
              </a:rPr>
              <a:t>You Don’t Text while Driving</a:t>
            </a:r>
          </a:p>
          <a:p>
            <a:pPr algn="ctr"/>
            <a:endParaRPr lang="en-US" sz="3600" dirty="0">
              <a:latin typeface="Copperplate Gothic Bold" pitchFamily="34" charset="0"/>
            </a:endParaRPr>
          </a:p>
          <a:p>
            <a:pPr algn="ctr"/>
            <a:r>
              <a:rPr lang="en-US" sz="3600" dirty="0" smtClean="0">
                <a:latin typeface="Copperplate Gothic Bold" pitchFamily="34" charset="0"/>
              </a:rPr>
              <a:t>You can deduct </a:t>
            </a:r>
            <a:r>
              <a:rPr lang="en-US" sz="5400" dirty="0" smtClean="0">
                <a:solidFill>
                  <a:srgbClr val="159B15"/>
                </a:solidFill>
                <a:latin typeface="Copperplate Gothic Bold" pitchFamily="34" charset="0"/>
              </a:rPr>
              <a:t>$100 </a:t>
            </a:r>
            <a:r>
              <a:rPr lang="en-US" sz="3600" dirty="0" smtClean="0">
                <a:latin typeface="Copperplate Gothic Bold" pitchFamily="34" charset="0"/>
              </a:rPr>
              <a:t>from </a:t>
            </a:r>
            <a:br>
              <a:rPr lang="en-US" sz="3600" dirty="0" smtClean="0">
                <a:latin typeface="Copperplate Gothic Bold" pitchFamily="34" charset="0"/>
              </a:rPr>
            </a:br>
            <a:r>
              <a:rPr lang="en-US" sz="3600" dirty="0" smtClean="0">
                <a:latin typeface="Copperplate Gothic Bold" pitchFamily="34" charset="0"/>
              </a:rPr>
              <a:t>your Monthly Premiums </a:t>
            </a:r>
            <a:endParaRPr lang="en-US" sz="3600" dirty="0">
              <a:latin typeface="Copperplate Gothic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6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6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6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1690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6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pic>
        <p:nvPicPr>
          <p:cNvPr id="1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93" y="5788205"/>
            <a:ext cx="804863" cy="96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MS900069279[1]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27.02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3400" y="6858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213"/>
            <a:ext cx="3448050" cy="209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02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pperplate Gothic Bold" pitchFamily="34" charset="0"/>
              </a:rPr>
              <a:t>You maintain a clean</a:t>
            </a:r>
            <a:br>
              <a:rPr lang="en-US" sz="3600" dirty="0" smtClean="0">
                <a:latin typeface="Copperplate Gothic Bold" pitchFamily="34" charset="0"/>
              </a:rPr>
            </a:br>
            <a:r>
              <a:rPr lang="en-US" sz="3600" dirty="0" smtClean="0">
                <a:latin typeface="Copperplate Gothic Bold" pitchFamily="34" charset="0"/>
              </a:rPr>
              <a:t>driving record</a:t>
            </a:r>
          </a:p>
          <a:p>
            <a:pPr algn="ctr"/>
            <a:endParaRPr lang="en-US" sz="3600" dirty="0">
              <a:latin typeface="Copperplate Gothic Bold" pitchFamily="34" charset="0"/>
            </a:endParaRPr>
          </a:p>
          <a:p>
            <a:pPr algn="ctr"/>
            <a:r>
              <a:rPr lang="en-US" sz="3600" dirty="0" smtClean="0">
                <a:latin typeface="Copperplate Gothic Bold" pitchFamily="34" charset="0"/>
              </a:rPr>
              <a:t>You can deduct </a:t>
            </a:r>
            <a:r>
              <a:rPr lang="en-US" sz="5400" dirty="0" smtClean="0">
                <a:solidFill>
                  <a:srgbClr val="159B15"/>
                </a:solidFill>
                <a:latin typeface="Copperplate Gothic Bold" pitchFamily="34" charset="0"/>
              </a:rPr>
              <a:t>$100 </a:t>
            </a:r>
            <a:r>
              <a:rPr lang="en-US" sz="3600" dirty="0" smtClean="0">
                <a:latin typeface="Copperplate Gothic Bold" pitchFamily="34" charset="0"/>
              </a:rPr>
              <a:t>from </a:t>
            </a:r>
            <a:br>
              <a:rPr lang="en-US" sz="3600" dirty="0" smtClean="0">
                <a:latin typeface="Copperplate Gothic Bold" pitchFamily="34" charset="0"/>
              </a:rPr>
            </a:br>
            <a:r>
              <a:rPr lang="en-US" sz="3600" dirty="0" smtClean="0">
                <a:latin typeface="Copperplate Gothic Bold" pitchFamily="34" charset="0"/>
              </a:rPr>
              <a:t>your Monthly Premiums </a:t>
            </a:r>
            <a:endParaRPr lang="en-US" sz="3600" dirty="0">
              <a:latin typeface="Copperplate Gothic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8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8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8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1690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59B15"/>
                </a:solidFill>
                <a:latin typeface="Arial Black" pitchFamily="34" charset="0"/>
              </a:rPr>
              <a:t>8</a:t>
            </a:r>
            <a:endParaRPr lang="en-US" sz="9600" dirty="0">
              <a:solidFill>
                <a:srgbClr val="159B15"/>
              </a:solidFill>
              <a:latin typeface="Arial Black" pitchFamily="34" charset="0"/>
            </a:endParaRPr>
          </a:p>
        </p:txBody>
      </p:sp>
      <p:pic>
        <p:nvPicPr>
          <p:cNvPr id="9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93" y="5788205"/>
            <a:ext cx="804863" cy="96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MS900069279[1]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27.02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3400" y="6858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213"/>
            <a:ext cx="3448050" cy="209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57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622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pperplate Gothic Bold" pitchFamily="34" charset="0"/>
              </a:rPr>
              <a:t>You text while driving</a:t>
            </a:r>
          </a:p>
          <a:p>
            <a:pPr algn="ctr"/>
            <a:endParaRPr lang="en-US" sz="3600" dirty="0">
              <a:latin typeface="Copperplate Gothic Bold" pitchFamily="34" charset="0"/>
            </a:endParaRPr>
          </a:p>
          <a:p>
            <a:pPr algn="ctr"/>
            <a:r>
              <a:rPr lang="en-US" sz="3600" dirty="0" smtClean="0">
                <a:latin typeface="Copperplate Gothic Bold" pitchFamily="34" charset="0"/>
              </a:rPr>
              <a:t>You add </a:t>
            </a:r>
            <a:r>
              <a:rPr lang="en-US" sz="5400" dirty="0" smtClean="0">
                <a:solidFill>
                  <a:srgbClr val="FF0000"/>
                </a:solidFill>
                <a:latin typeface="Copperplate Gothic Bold" pitchFamily="34" charset="0"/>
              </a:rPr>
              <a:t>$100 </a:t>
            </a:r>
            <a:r>
              <a:rPr lang="en-US" sz="3600" dirty="0" smtClean="0">
                <a:latin typeface="Copperplate Gothic Bold" pitchFamily="34" charset="0"/>
              </a:rPr>
              <a:t>to your </a:t>
            </a:r>
            <a:br>
              <a:rPr lang="en-US" sz="3600" dirty="0" smtClean="0">
                <a:latin typeface="Copperplate Gothic Bold" pitchFamily="34" charset="0"/>
              </a:rPr>
            </a:br>
            <a:r>
              <a:rPr lang="en-US" sz="3600" dirty="0" smtClean="0">
                <a:latin typeface="Copperplate Gothic Bold" pitchFamily="34" charset="0"/>
              </a:rPr>
              <a:t>Monthly Premiums </a:t>
            </a:r>
            <a:endParaRPr lang="en-US" sz="3600" dirty="0">
              <a:latin typeface="Copperplate Gothic Bold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213"/>
            <a:ext cx="3448050" cy="209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1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1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1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1690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1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MS90006973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883860"/>
            <a:ext cx="609600" cy="609600"/>
          </a:xfrm>
          <a:prstGeom prst="rect">
            <a:avLst/>
          </a:prstGeom>
        </p:spPr>
      </p:pic>
      <p:pic>
        <p:nvPicPr>
          <p:cNvPr id="5124" name="Picture 4" descr="C:\Documents and Settings\jeffrikp\Local Settings\Temporary Internet Files\Content.IE5\BUSIO4AH\MM900189249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568" y="278040"/>
            <a:ext cx="2026864" cy="182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93" y="5788205"/>
            <a:ext cx="804863" cy="96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42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39876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pperplate Gothic Bold" pitchFamily="34" charset="0"/>
              </a:rPr>
              <a:t>You hit a parked car</a:t>
            </a:r>
          </a:p>
          <a:p>
            <a:pPr algn="ctr"/>
            <a:endParaRPr lang="en-US" sz="3600" dirty="0">
              <a:latin typeface="Copperplate Gothic Bold" pitchFamily="34" charset="0"/>
            </a:endParaRPr>
          </a:p>
          <a:p>
            <a:pPr algn="ctr"/>
            <a:r>
              <a:rPr lang="en-US" sz="3600" dirty="0" smtClean="0">
                <a:latin typeface="Copperplate Gothic Bold" pitchFamily="34" charset="0"/>
              </a:rPr>
              <a:t>Pay </a:t>
            </a:r>
            <a:r>
              <a:rPr lang="en-US" sz="3600" dirty="0" smtClean="0">
                <a:solidFill>
                  <a:srgbClr val="FF0000"/>
                </a:solidFill>
                <a:latin typeface="Copperplate Gothic Bold" pitchFamily="34" charset="0"/>
              </a:rPr>
              <a:t>$200 </a:t>
            </a:r>
            <a:r>
              <a:rPr lang="en-US" sz="3600" dirty="0" smtClean="0">
                <a:latin typeface="Copperplate Gothic Bold" pitchFamily="34" charset="0"/>
              </a:rPr>
              <a:t>and/or your deductible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opperplate Gothic Bold" pitchFamily="34" charset="0"/>
              </a:rPr>
              <a:t>250 / 500 / 1,000</a:t>
            </a:r>
            <a:endParaRPr lang="en-US" sz="36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213"/>
            <a:ext cx="3448050" cy="209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1690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MS90006973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822930"/>
            <a:ext cx="609600" cy="609600"/>
          </a:xfrm>
          <a:prstGeom prst="rect">
            <a:avLst/>
          </a:prstGeom>
        </p:spPr>
      </p:pic>
      <p:pic>
        <p:nvPicPr>
          <p:cNvPr id="9" name="Picture 4" descr="C:\Documents and Settings\jeffrikp\Local Settings\Temporary Internet Files\Content.IE5\BUSIO4AH\MM900189249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568" y="177378"/>
            <a:ext cx="2026864" cy="182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93" y="5788205"/>
            <a:ext cx="804863" cy="96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45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pperplate Gothic Bold" pitchFamily="34" charset="0"/>
              </a:rPr>
              <a:t>You were ticketed </a:t>
            </a:r>
            <a:br>
              <a:rPr lang="en-US" sz="3600" dirty="0" smtClean="0">
                <a:latin typeface="Copperplate Gothic Bold" pitchFamily="34" charset="0"/>
              </a:rPr>
            </a:br>
            <a:r>
              <a:rPr lang="en-US" sz="3600" dirty="0" smtClean="0">
                <a:latin typeface="Copperplate Gothic Bold" pitchFamily="34" charset="0"/>
              </a:rPr>
              <a:t>for speeding</a:t>
            </a:r>
          </a:p>
          <a:p>
            <a:pPr algn="ctr"/>
            <a:endParaRPr lang="en-US" sz="3600" dirty="0">
              <a:latin typeface="Copperplate Gothic Bold" pitchFamily="34" charset="0"/>
            </a:endParaRPr>
          </a:p>
          <a:p>
            <a:pPr algn="ctr"/>
            <a:r>
              <a:rPr lang="en-US" sz="3600" dirty="0" smtClean="0">
                <a:latin typeface="Copperplate Gothic Bold" pitchFamily="34" charset="0"/>
              </a:rPr>
              <a:t>You add </a:t>
            </a:r>
            <a:r>
              <a:rPr lang="en-US" sz="5400" dirty="0" smtClean="0">
                <a:solidFill>
                  <a:srgbClr val="FF0000"/>
                </a:solidFill>
                <a:latin typeface="Copperplate Gothic Bold" pitchFamily="34" charset="0"/>
              </a:rPr>
              <a:t>$50 </a:t>
            </a:r>
            <a:r>
              <a:rPr lang="en-US" sz="3600" dirty="0" smtClean="0">
                <a:latin typeface="Copperplate Gothic Bold" pitchFamily="34" charset="0"/>
              </a:rPr>
              <a:t>to your </a:t>
            </a:r>
            <a:br>
              <a:rPr lang="en-US" sz="3600" dirty="0" smtClean="0">
                <a:latin typeface="Copperplate Gothic Bold" pitchFamily="34" charset="0"/>
              </a:rPr>
            </a:br>
            <a:r>
              <a:rPr lang="en-US" sz="3600" dirty="0" smtClean="0">
                <a:latin typeface="Copperplate Gothic Bold" pitchFamily="34" charset="0"/>
              </a:rPr>
              <a:t>Monthly Premiums </a:t>
            </a:r>
            <a:endParaRPr lang="en-US" sz="3600" dirty="0">
              <a:latin typeface="Copperplate Gothic Bold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213"/>
            <a:ext cx="3448050" cy="209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5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5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5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1690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5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MS90006973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4825" y="783198"/>
            <a:ext cx="609600" cy="609600"/>
          </a:xfrm>
          <a:prstGeom prst="rect">
            <a:avLst/>
          </a:prstGeom>
        </p:spPr>
      </p:pic>
      <p:pic>
        <p:nvPicPr>
          <p:cNvPr id="9" name="Picture 4" descr="C:\Documents and Settings\jeffrikp\Local Settings\Temporary Internet Files\Content.IE5\BUSIO4AH\MM900189249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93" y="177378"/>
            <a:ext cx="2026864" cy="182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042" y="5844381"/>
            <a:ext cx="804863" cy="96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89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02783"/>
            <a:ext cx="502920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1"/>
            <a:ext cx="4470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 descr="http://www.4x4trucksforsaleinusa.com/images/2000_chevrolet_3500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7625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828" y="3352800"/>
            <a:ext cx="4917828" cy="35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 rot="1695634">
            <a:off x="-46964" y="1614918"/>
            <a:ext cx="468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$50,000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hlinkClick r:id="rId7" action="ppaction://hlinksldjump"/>
          </p:cNvPr>
          <p:cNvSpPr txBox="1"/>
          <p:nvPr/>
        </p:nvSpPr>
        <p:spPr>
          <a:xfrm rot="21008414">
            <a:off x="4451815" y="1842671"/>
            <a:ext cx="468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$10,000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 rot="1131983">
            <a:off x="-248911" y="4493130"/>
            <a:ext cx="468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$1,000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hlinkClick r:id="rId3" action="ppaction://hlinksldjump"/>
          </p:cNvPr>
          <p:cNvSpPr txBox="1"/>
          <p:nvPr/>
        </p:nvSpPr>
        <p:spPr>
          <a:xfrm rot="20713802">
            <a:off x="4812812" y="4376911"/>
            <a:ext cx="468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$25,000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41" y="23752"/>
            <a:ext cx="762000" cy="14465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36710" y="23752"/>
            <a:ext cx="762000" cy="14465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633" y="5186731"/>
            <a:ext cx="762000" cy="14465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FF00"/>
                </a:solidFill>
              </a:rPr>
              <a:t>C</a:t>
            </a:r>
            <a:endParaRPr lang="en-US" sz="88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12596" y="5428133"/>
            <a:ext cx="762000" cy="14465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FF00"/>
                </a:solidFill>
              </a:rPr>
              <a:t>D</a:t>
            </a:r>
            <a:endParaRPr lang="en-US" sz="8800" dirty="0">
              <a:solidFill>
                <a:srgbClr val="FFFF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048000" y="2485537"/>
            <a:ext cx="2407721" cy="1836932"/>
            <a:chOff x="1448346" y="3425153"/>
            <a:chExt cx="5038055" cy="3906312"/>
          </a:xfrm>
        </p:grpSpPr>
        <p:pic>
          <p:nvPicPr>
            <p:cNvPr id="23" name="Picture 9" descr="C:\Documents and Settings\jeffrikp.CBS\Local Settings\Temporary Internet Files\Content.IE5\VXQ21NE6\MC900312098[1].wm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72357">
              <a:off x="5147325" y="3425153"/>
              <a:ext cx="1339076" cy="3906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9" descr="C:\Documents and Settings\jeffrikp.CBS\Local Settings\Temporary Internet Files\Content.IE5\VXQ21NE6\MC900312098[1].wm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764031" flipH="1">
              <a:off x="2771740" y="3480171"/>
              <a:ext cx="1259524" cy="3906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C:\Documents and Settings\jeffrikp.CBS\Local Settings\Temporary Internet Files\Content.IE5\VXQ21NE6\MC900441424[1].png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4343400"/>
              <a:ext cx="1600200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Action Button: Forward or Next 1">
            <a:hlinkClick r:id="rId12" action="ppaction://hlinksldjump" highlightClick="1"/>
          </p:cNvPr>
          <p:cNvSpPr/>
          <p:nvPr/>
        </p:nvSpPr>
        <p:spPr>
          <a:xfrm>
            <a:off x="4255676" y="2992120"/>
            <a:ext cx="600804" cy="567047"/>
          </a:xfrm>
          <a:prstGeom prst="actionButtonForwardNex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89480" y="-174486"/>
            <a:ext cx="443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Buy your Car</a:t>
            </a:r>
            <a:endParaRPr lang="en-US" sz="40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6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pperplate Gothic Bold" pitchFamily="34" charset="0"/>
              </a:rPr>
              <a:t>You forgot to use </a:t>
            </a:r>
            <a:br>
              <a:rPr lang="en-US" sz="3600" dirty="0" smtClean="0">
                <a:latin typeface="Copperplate Gothic Bold" pitchFamily="34" charset="0"/>
              </a:rPr>
            </a:br>
            <a:r>
              <a:rPr lang="en-US" sz="3600" dirty="0" smtClean="0">
                <a:latin typeface="Copperplate Gothic Bold" pitchFamily="34" charset="0"/>
              </a:rPr>
              <a:t>your seatbelt</a:t>
            </a:r>
          </a:p>
          <a:p>
            <a:pPr algn="ctr"/>
            <a:endParaRPr lang="en-US" sz="3600" dirty="0">
              <a:latin typeface="Copperplate Gothic Bold" pitchFamily="34" charset="0"/>
            </a:endParaRPr>
          </a:p>
          <a:p>
            <a:pPr algn="ctr"/>
            <a:r>
              <a:rPr lang="en-US" sz="3600" dirty="0" smtClean="0">
                <a:latin typeface="Copperplate Gothic Bold" pitchFamily="34" charset="0"/>
              </a:rPr>
              <a:t>You add </a:t>
            </a:r>
            <a:r>
              <a:rPr lang="en-US" sz="5400" dirty="0" smtClean="0">
                <a:solidFill>
                  <a:srgbClr val="FF0000"/>
                </a:solidFill>
                <a:latin typeface="Copperplate Gothic Bold" pitchFamily="34" charset="0"/>
              </a:rPr>
              <a:t>$50 </a:t>
            </a:r>
            <a:r>
              <a:rPr lang="en-US" sz="3600" dirty="0" smtClean="0">
                <a:latin typeface="Copperplate Gothic Bold" pitchFamily="34" charset="0"/>
              </a:rPr>
              <a:t>to your </a:t>
            </a:r>
            <a:br>
              <a:rPr lang="en-US" sz="3600" dirty="0" smtClean="0">
                <a:latin typeface="Copperplate Gothic Bold" pitchFamily="34" charset="0"/>
              </a:rPr>
            </a:br>
            <a:r>
              <a:rPr lang="en-US" sz="3600" dirty="0" smtClean="0">
                <a:latin typeface="Copperplate Gothic Bold" pitchFamily="34" charset="0"/>
              </a:rPr>
              <a:t>Monthly Premiums </a:t>
            </a:r>
            <a:endParaRPr lang="en-US" sz="3600" dirty="0">
              <a:latin typeface="Copperplate Gothic Bold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213"/>
            <a:ext cx="3448050" cy="209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7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7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7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1690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7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MS90006973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1500" y="934660"/>
            <a:ext cx="609600" cy="609600"/>
          </a:xfrm>
          <a:prstGeom prst="rect">
            <a:avLst/>
          </a:prstGeom>
        </p:spPr>
      </p:pic>
      <p:pic>
        <p:nvPicPr>
          <p:cNvPr id="9" name="Picture 4" descr="C:\Documents and Settings\jeffrikp\Local Settings\Temporary Internet Files\Content.IE5\BUSIO4AH\MM900189249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68" y="177378"/>
            <a:ext cx="2026864" cy="182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93" y="5788205"/>
            <a:ext cx="804863" cy="96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22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67677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pperplate Gothic Bold" pitchFamily="34" charset="0"/>
              </a:rPr>
              <a:t>You Ran a </a:t>
            </a:r>
            <a:r>
              <a:rPr lang="en-US" sz="3600" dirty="0">
                <a:latin typeface="Copperplate Gothic Bold" pitchFamily="34" charset="0"/>
              </a:rPr>
              <a:t>R</a:t>
            </a:r>
            <a:r>
              <a:rPr lang="en-US" sz="3600" dirty="0" smtClean="0">
                <a:latin typeface="Copperplate Gothic Bold" pitchFamily="34" charset="0"/>
              </a:rPr>
              <a:t>ed Light</a:t>
            </a:r>
          </a:p>
          <a:p>
            <a:pPr algn="ctr"/>
            <a:endParaRPr lang="en-US" sz="3600" dirty="0">
              <a:latin typeface="Copperplate Gothic Bold" pitchFamily="34" charset="0"/>
            </a:endParaRPr>
          </a:p>
          <a:p>
            <a:pPr algn="ctr"/>
            <a:r>
              <a:rPr lang="en-US" sz="3600" dirty="0" smtClean="0">
                <a:latin typeface="Copperplate Gothic Bold" pitchFamily="34" charset="0"/>
              </a:rPr>
              <a:t>You add </a:t>
            </a:r>
            <a:r>
              <a:rPr lang="en-US" sz="5400" dirty="0" smtClean="0">
                <a:solidFill>
                  <a:srgbClr val="FF0000"/>
                </a:solidFill>
                <a:latin typeface="Copperplate Gothic Bold" pitchFamily="34" charset="0"/>
              </a:rPr>
              <a:t>$50 </a:t>
            </a:r>
            <a:r>
              <a:rPr lang="en-US" sz="3600" dirty="0" smtClean="0">
                <a:latin typeface="Copperplate Gothic Bold" pitchFamily="34" charset="0"/>
              </a:rPr>
              <a:t>to your</a:t>
            </a:r>
            <a:br>
              <a:rPr lang="en-US" sz="3600" dirty="0" smtClean="0">
                <a:latin typeface="Copperplate Gothic Bold" pitchFamily="34" charset="0"/>
              </a:rPr>
            </a:br>
            <a:r>
              <a:rPr lang="en-US" sz="3600" dirty="0" smtClean="0">
                <a:latin typeface="Copperplate Gothic Bold" pitchFamily="34" charset="0"/>
              </a:rPr>
              <a:t>Monthly Premiums </a:t>
            </a:r>
            <a:endParaRPr lang="en-US" sz="3600" dirty="0">
              <a:latin typeface="Copperplate Gothic Bold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213"/>
            <a:ext cx="3448050" cy="209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9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9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8834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9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16900" y="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9</a:t>
            </a:r>
            <a:endParaRPr lang="en-US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MS90006973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783198"/>
            <a:ext cx="609600" cy="609600"/>
          </a:xfrm>
          <a:prstGeom prst="rect">
            <a:avLst/>
          </a:prstGeom>
        </p:spPr>
      </p:pic>
      <p:pic>
        <p:nvPicPr>
          <p:cNvPr id="9" name="Picture 4" descr="C:\Documents and Settings\jeffrikp\Local Settings\Temporary Internet Files\Content.IE5\BUSIO4AH\MM900189249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568" y="177378"/>
            <a:ext cx="2026864" cy="182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93" y="5788205"/>
            <a:ext cx="804863" cy="96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31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Documents and Settings\jeffrikp\Local Settings\Temporary Internet Files\Content.IE5\8W56W6FC\MP90042767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124003"/>
            <a:ext cx="12344400" cy="766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6367"/>
            <a:ext cx="9144000" cy="3001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886200"/>
            <a:ext cx="9144000" cy="3031599"/>
          </a:xfrm>
          <a:prstGeom prst="rect">
            <a:avLst/>
          </a:prstGeom>
          <a:gradFill flip="none" rotWithShape="1">
            <a:gsLst>
              <a:gs pos="29000">
                <a:srgbClr val="132D14"/>
              </a:gs>
              <a:gs pos="100000">
                <a:srgbClr val="428244">
                  <a:shade val="67500"/>
                  <a:satMod val="115000"/>
                  <a:alpha val="37000"/>
                  <a:lumMod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endParaRPr lang="en-US" sz="1100" dirty="0" smtClean="0">
              <a:solidFill>
                <a:srgbClr val="7030A0"/>
              </a:solidFill>
              <a:latin typeface="Copperplate Gothic Bold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How did you do?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Copperplate Gothic Bold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How much money did you end up spending?</a:t>
            </a:r>
          </a:p>
          <a:p>
            <a:pPr algn="ctr"/>
            <a:endParaRPr lang="en-US" sz="4000" b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What caused you to spend as much as you did?</a:t>
            </a:r>
          </a:p>
          <a:p>
            <a:pPr algn="ctr"/>
            <a:endParaRPr lang="en-US" sz="2000" dirty="0">
              <a:solidFill>
                <a:srgbClr val="7030A0"/>
              </a:solidFill>
              <a:latin typeface="Copperplate Gothic Bold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-152400" y="3856367"/>
            <a:ext cx="94488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41830"/>
            <a:ext cx="4758204" cy="29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46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162800" cy="2895600"/>
          </a:xfrm>
          <a:prstGeom prst="roundRect">
            <a:avLst>
              <a:gd name="adj" fmla="val 2875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Moderately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581400"/>
            <a:ext cx="8153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If you need help with your insurance, 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contact an Oregon Insurance Division consumer advocate.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We speak insurance. We'd like to help. </a:t>
            </a:r>
          </a:p>
          <a:p>
            <a:pPr algn="ctr"/>
            <a:endParaRPr lang="en-US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800" b="1" dirty="0" smtClean="0">
                <a:latin typeface="Calibri" pitchFamily="34" charset="0"/>
                <a:cs typeface="Calibri" pitchFamily="34" charset="0"/>
                <a:hlinkClick r:id="rId3"/>
              </a:rPr>
              <a:t>www.insurance.oregon.gov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7380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16799" y="4516438"/>
            <a:ext cx="468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$50,000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5486400"/>
            <a:ext cx="8763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You will need to make $750 monthly payments for 5 years</a:t>
            </a:r>
          </a:p>
          <a:p>
            <a:pPr algn="ctr"/>
            <a:r>
              <a:rPr lang="en-US" sz="2400" dirty="0" smtClean="0"/>
              <a:t>Your bank will make you buy really good insurance until you pay it off.</a:t>
            </a:r>
          </a:p>
          <a:p>
            <a:pPr algn="ctr"/>
            <a:r>
              <a:rPr lang="en-US" sz="3600" b="1" u="sng" dirty="0" smtClean="0">
                <a:solidFill>
                  <a:srgbClr val="FF0000"/>
                </a:solidFill>
              </a:rPr>
              <a:t>Make a $10,000 down payment 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828" y="27252"/>
            <a:ext cx="5985581" cy="448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ction Button: Return 2">
            <a:hlinkClick r:id="" action="ppaction://hlinkshowjump?jump=previousslide" highlightClick="1"/>
          </p:cNvPr>
          <p:cNvSpPr/>
          <p:nvPr/>
        </p:nvSpPr>
        <p:spPr>
          <a:xfrm>
            <a:off x="8067675" y="3974307"/>
            <a:ext cx="742950" cy="512762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6799" y="4755363"/>
            <a:ext cx="468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$25,000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5486401"/>
            <a:ext cx="8763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You will need to make $375 monthly payments for 5 years</a:t>
            </a:r>
          </a:p>
          <a:p>
            <a:pPr algn="ctr"/>
            <a:r>
              <a:rPr lang="en-US" sz="2400" dirty="0" smtClean="0"/>
              <a:t>Your bank will make you buy really good insurance until you pay it off.</a:t>
            </a:r>
          </a:p>
          <a:p>
            <a:pPr algn="ctr"/>
            <a:r>
              <a:rPr lang="en-US" sz="3600" b="1" u="sng" dirty="0" smtClean="0">
                <a:solidFill>
                  <a:srgbClr val="FF0000"/>
                </a:solidFill>
              </a:rPr>
              <a:t>Make a $5,000 down payment 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1722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ction Button: Return 5">
            <a:hlinkClick r:id="" action="ppaction://hlinkshowjump?jump=lastslideviewed" highlightClick="1"/>
          </p:cNvPr>
          <p:cNvSpPr/>
          <p:nvPr/>
        </p:nvSpPr>
        <p:spPr>
          <a:xfrm>
            <a:off x="8067675" y="3974307"/>
            <a:ext cx="742950" cy="512762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7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6798" y="4482084"/>
            <a:ext cx="468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$10,000</a:t>
            </a:r>
          </a:p>
        </p:txBody>
      </p:sp>
      <p:sp>
        <p:nvSpPr>
          <p:cNvPr id="4" name="Rectangle 3"/>
          <p:cNvSpPr/>
          <p:nvPr/>
        </p:nvSpPr>
        <p:spPr>
          <a:xfrm>
            <a:off x="130798" y="5181600"/>
            <a:ext cx="855600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You are able to pay cash for this</a:t>
            </a:r>
          </a:p>
          <a:p>
            <a:pPr algn="ctr"/>
            <a:r>
              <a:rPr lang="en-US" sz="2400" dirty="0" smtClean="0"/>
              <a:t>You can buy however much insurance you want</a:t>
            </a:r>
          </a:p>
          <a:p>
            <a:pPr algn="ctr"/>
            <a:r>
              <a:rPr lang="en-US" sz="4000" b="1" u="sng" dirty="0" smtClean="0">
                <a:solidFill>
                  <a:srgbClr val="FF0000"/>
                </a:solidFill>
              </a:rPr>
              <a:t>Pay $10,000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pic>
        <p:nvPicPr>
          <p:cNvPr id="2052" name="Picture 4" descr="http://www.4x4trucksforsaleinusa.com/images/2000_chevrolet_3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76" y="-19051"/>
            <a:ext cx="6348574" cy="452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Return 5">
            <a:hlinkClick r:id="" action="ppaction://hlinkshowjump?jump=lastslideviewed" highlightClick="1"/>
          </p:cNvPr>
          <p:cNvSpPr/>
          <p:nvPr/>
        </p:nvSpPr>
        <p:spPr>
          <a:xfrm>
            <a:off x="8067675" y="3974307"/>
            <a:ext cx="742950" cy="512762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7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82579" y="4482084"/>
            <a:ext cx="4683641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$1,000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5410200"/>
            <a:ext cx="82296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You are able to pay cash for this</a:t>
            </a:r>
          </a:p>
          <a:p>
            <a:pPr algn="ctr"/>
            <a:r>
              <a:rPr lang="en-US" sz="2400" dirty="0" smtClean="0"/>
              <a:t>You can buy however much insurance you want</a:t>
            </a:r>
          </a:p>
          <a:p>
            <a:pPr algn="ctr"/>
            <a:r>
              <a:rPr lang="en-US" sz="4000" b="1" u="sng" dirty="0" smtClean="0">
                <a:solidFill>
                  <a:srgbClr val="FF0000"/>
                </a:solidFill>
              </a:rPr>
              <a:t>Pay $1,000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8780"/>
            <a:ext cx="6096000" cy="433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ction Button: Return 5">
            <a:hlinkClick r:id="" action="ppaction://hlinkshowjump?jump=lastslideviewed" highlightClick="1"/>
          </p:cNvPr>
          <p:cNvSpPr/>
          <p:nvPr/>
        </p:nvSpPr>
        <p:spPr>
          <a:xfrm>
            <a:off x="8067675" y="3974307"/>
            <a:ext cx="742950" cy="512762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66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erlin Sans FB Demi" pitchFamily="34" charset="0"/>
              </a:rPr>
              <a:t>Let’s buy insurance!</a:t>
            </a:r>
            <a:endParaRPr lang="en-US" sz="4000" dirty="0">
              <a:latin typeface="Berlin Sans FB Dem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176" y="2343475"/>
            <a:ext cx="4203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Bodily injury liability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    $180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6177" y="3304041"/>
            <a:ext cx="4380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Property damage liability 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    $60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6176" y="4184985"/>
            <a:ext cx="43805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Personal injury protection (PIP</a:t>
            </a:r>
            <a:r>
              <a:rPr lang="en-US" sz="2400" b="1" dirty="0" smtClean="0">
                <a:solidFill>
                  <a:srgbClr val="C00000"/>
                </a:solidFill>
              </a:rPr>
              <a:t>)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    $60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176" y="5105400"/>
            <a:ext cx="43805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Uninsured </a:t>
            </a:r>
            <a:r>
              <a:rPr lang="en-US" sz="2400" b="1" dirty="0" smtClean="0">
                <a:solidFill>
                  <a:srgbClr val="C00000"/>
                </a:solidFill>
              </a:rPr>
              <a:t>motorist </a:t>
            </a:r>
            <a:r>
              <a:rPr lang="en-US" sz="2400" b="1" dirty="0">
                <a:solidFill>
                  <a:srgbClr val="C00000"/>
                </a:solidFill>
              </a:rPr>
              <a:t>bodily </a:t>
            </a:r>
            <a:r>
              <a:rPr lang="en-US" sz="2400" b="1" dirty="0" smtClean="0">
                <a:solidFill>
                  <a:srgbClr val="C00000"/>
                </a:solidFill>
              </a:rPr>
              <a:t>injury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    $10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64000" y="2304893"/>
            <a:ext cx="38578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0070C0"/>
                </a:solidFill>
              </a:rPr>
              <a:t>Uninsured motorist </a:t>
            </a:r>
            <a:r>
              <a:rPr lang="en-US" sz="2400" b="1" dirty="0" smtClean="0">
                <a:solidFill>
                  <a:srgbClr val="0070C0"/>
                </a:solidFill>
              </a:rPr>
              <a:t>property</a:t>
            </a:r>
          </a:p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$10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43225" y="3448631"/>
            <a:ext cx="12682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Collision</a:t>
            </a:r>
          </a:p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$70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9068" y="4628944"/>
            <a:ext cx="21724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Comprehensive</a:t>
            </a:r>
          </a:p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$10</a:t>
            </a:r>
            <a:endParaRPr lang="en-US" sz="2400" dirty="0">
              <a:solidFill>
                <a:srgbClr val="0070C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788176" y="1219200"/>
            <a:ext cx="0" cy="533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0738" y="1295400"/>
            <a:ext cx="3946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C00000"/>
                </a:solidFill>
                <a:latin typeface="Berlin Sans FB Demi" pitchFamily="34" charset="0"/>
              </a:rPr>
              <a:t>Required Coverage</a:t>
            </a:r>
            <a:endParaRPr lang="en-US" sz="3200" b="1" u="sng" dirty="0">
              <a:solidFill>
                <a:srgbClr val="C00000"/>
              </a:solidFill>
              <a:latin typeface="Berlin Sans FB Dem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3453" y="990600"/>
            <a:ext cx="39464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srgbClr val="C00000"/>
                </a:solidFill>
                <a:latin typeface="Berlin Sans FB Demi" pitchFamily="34" charset="0"/>
              </a:rPr>
              <a:t>(Optional)</a:t>
            </a:r>
          </a:p>
          <a:p>
            <a:pPr algn="ctr"/>
            <a:r>
              <a:rPr lang="en-US" sz="3200" b="1" u="sng" dirty="0" smtClean="0">
                <a:solidFill>
                  <a:srgbClr val="C00000"/>
                </a:solidFill>
                <a:latin typeface="Berlin Sans FB Demi" pitchFamily="34" charset="0"/>
              </a:rPr>
              <a:t>Required by Banks</a:t>
            </a:r>
            <a:endParaRPr lang="en-US" sz="3200" b="1" u="sng" dirty="0">
              <a:solidFill>
                <a:srgbClr val="C00000"/>
              </a:solidFill>
              <a:latin typeface="Berlin Sans FB Demi" pitchFamily="34" charset="0"/>
            </a:endParaRPr>
          </a:p>
        </p:txBody>
      </p:sp>
      <p:sp>
        <p:nvSpPr>
          <p:cNvPr id="14" name="Action Button: Forward or Next 13">
            <a:hlinkClick r:id="" action="ppaction://hlinkshowjump?jump=nextslide" highlightClick="1"/>
          </p:cNvPr>
          <p:cNvSpPr/>
          <p:nvPr/>
        </p:nvSpPr>
        <p:spPr>
          <a:xfrm>
            <a:off x="8077200" y="6248400"/>
            <a:ext cx="609600" cy="533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81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5702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Berlin Sans FB Demi" pitchFamily="34" charset="0"/>
              </a:rPr>
              <a:t> Add up your coverage</a:t>
            </a:r>
          </a:p>
          <a:p>
            <a:endParaRPr lang="en-US" dirty="0"/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 This is your monthly payment and your premium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496" y="4725800"/>
            <a:ext cx="3061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$750: Car payment</a:t>
            </a:r>
          </a:p>
          <a:p>
            <a:r>
              <a:rPr lang="en-US" sz="2400" dirty="0" smtClean="0"/>
              <a:t>+$400: Insurance</a:t>
            </a:r>
          </a:p>
          <a:p>
            <a:r>
              <a:rPr lang="en-US" sz="2400" dirty="0" smtClean="0"/>
              <a:t>  $1,150: A month</a:t>
            </a: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90959" y="5486402"/>
            <a:ext cx="301424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31711" y="4765782"/>
            <a:ext cx="3061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$375: Car payment</a:t>
            </a:r>
          </a:p>
          <a:p>
            <a:r>
              <a:rPr lang="en-US" sz="2400" dirty="0" smtClean="0"/>
              <a:t>+$400: Insurance</a:t>
            </a:r>
          </a:p>
          <a:p>
            <a:r>
              <a:rPr lang="en-US" sz="2400" dirty="0" smtClean="0"/>
              <a:t>  $775: A month</a:t>
            </a:r>
            <a:endParaRPr lang="en-US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174174" y="5526384"/>
            <a:ext cx="301424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81" y="1769793"/>
            <a:ext cx="3621264" cy="271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03" y="1744393"/>
            <a:ext cx="3772612" cy="282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8077200" y="6248400"/>
            <a:ext cx="609600" cy="533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19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Berlin Sans FB Demi" pitchFamily="34" charset="0"/>
              </a:rPr>
              <a:t> Add up your coverage</a:t>
            </a:r>
          </a:p>
          <a:p>
            <a:endParaRPr lang="en-US" dirty="0"/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 This is your monthly payment (your premium)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4725798"/>
            <a:ext cx="3061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$0: Car payment</a:t>
            </a:r>
          </a:p>
          <a:p>
            <a:r>
              <a:rPr lang="en-US" sz="2400" dirty="0" smtClean="0"/>
              <a:t>+$310: Insurance</a:t>
            </a:r>
          </a:p>
          <a:p>
            <a:r>
              <a:rPr lang="en-US" sz="2400" dirty="0" smtClean="0"/>
              <a:t>  $310: A month</a:t>
            </a: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56863" y="5486400"/>
            <a:ext cx="301424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67400" y="4725799"/>
            <a:ext cx="3061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$0: Car payment</a:t>
            </a:r>
          </a:p>
          <a:p>
            <a:r>
              <a:rPr lang="en-US" sz="2400" dirty="0" smtClean="0"/>
              <a:t>+$310: Insurance</a:t>
            </a:r>
          </a:p>
          <a:p>
            <a:r>
              <a:rPr lang="en-US" sz="2400" dirty="0" smtClean="0"/>
              <a:t>  $310: A month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38800" y="5486400"/>
            <a:ext cx="301424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45" y="1672395"/>
            <a:ext cx="4132655" cy="294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84585"/>
            <a:ext cx="4190999" cy="297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8077200" y="6248400"/>
            <a:ext cx="609600" cy="533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37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54C42023A6D04BADC26125C672CC1A" ma:contentTypeVersion="6" ma:contentTypeDescription="Create a new document." ma:contentTypeScope="" ma:versionID="f249e1725be47db65a467137fea95e5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7f2dc32d12cc81a13c2f84c4e3be63c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9B17A5F-D708-4F76-92B3-1C6D64A55B4A}"/>
</file>

<file path=customXml/itemProps2.xml><?xml version="1.0" encoding="utf-8"?>
<ds:datastoreItem xmlns:ds="http://schemas.openxmlformats.org/officeDocument/2006/customXml" ds:itemID="{2E38F5E7-B1E3-46EC-A1D8-94E60025B5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5B0A50-CC50-4D8D-8F3D-39D8F47914C1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541</Words>
  <Application>Microsoft Office PowerPoint</Application>
  <PresentationFormat>On-screen Show (4:3)</PresentationFormat>
  <Paragraphs>180</Paragraphs>
  <Slides>23</Slides>
  <Notes>3</Notes>
  <HiddenSlides>0</HiddenSlides>
  <MMClips>10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DCBS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Adventures in Auto Insurance</dc:title>
  <dc:creator>Kevin Jeffries</dc:creator>
  <cp:lastModifiedBy>David S. Mohrman</cp:lastModifiedBy>
  <cp:revision>89</cp:revision>
  <dcterms:created xsi:type="dcterms:W3CDTF">2012-07-13T16:45:59Z</dcterms:created>
  <dcterms:modified xsi:type="dcterms:W3CDTF">2018-10-04T18:57:56Z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0x0101004154C42023A6D04BADC26125C672CC1A</vt:lpwstr>
  </property>
  <property fmtid="{D5CDD505-2E9C-101B-9397-08002B2CF9AE}" pid="3" name="Order">
    <vt:r8>500</vt:r8>
  </property>
  <property fmtid="{D5CDD505-2E9C-101B-9397-08002B2CF9AE}" pid="4" name="TemplateUrl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</Properties>
</file>