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410" r:id="rId3"/>
    <p:sldId id="441" r:id="rId4"/>
    <p:sldId id="443" r:id="rId5"/>
    <p:sldId id="409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42" r:id="rId2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orient="horz" pos="3936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a Marquette" initials="C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434"/>
    <a:srgbClr val="E1770A"/>
    <a:srgbClr val="0A5681"/>
    <a:srgbClr val="005381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8032" autoAdjust="0"/>
  </p:normalViewPr>
  <p:slideViewPr>
    <p:cSldViewPr>
      <p:cViewPr varScale="1">
        <p:scale>
          <a:sx n="58" d="100"/>
          <a:sy n="58" d="100"/>
        </p:scale>
        <p:origin x="66" y="162"/>
      </p:cViewPr>
      <p:guideLst>
        <p:guide orient="horz" pos="768"/>
        <p:guide orient="horz" pos="576"/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>
      <p:cViewPr varScale="1">
        <p:scale>
          <a:sx n="79" d="100"/>
          <a:sy n="79" d="100"/>
        </p:scale>
        <p:origin x="-2046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E43BA-48E4-CB46-A99A-76568EF224DA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B4F7B-181A-8B4F-8D70-C756F2F4E0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6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E23207-658F-4E42-9D1B-BB86E8E797CB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BFCD9-6B85-44CB-B7EA-93A12E70CD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5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DA5120-D570-437D-92D6-D56BDB4636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71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2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78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24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39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83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6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9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206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2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90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5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0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59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69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BFCD9-6B85-44CB-B7EA-93A12E70CD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75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3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B793E1-9398-46A5-9563-4B79AEFC95D2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88095F-C81A-4C5F-A7E8-BEE5C71CE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5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3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005381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5381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381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5381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5381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B793E1-9398-46A5-9563-4B79AEFC95D2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88095F-C81A-4C5F-A7E8-BEE5C71CE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1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53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B793E1-9398-46A5-9563-4B79AEFC95D2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688095F-C81A-4C5F-A7E8-BEE5C71CE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0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67272"/>
            <a:ext cx="9143999" cy="109728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2011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0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PH/DISEASESCONDITIONS/DISEASESAZ/Pages/emerging-respiratory-infections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fr.oregon.gov/insure/health/understand/Pages/coronavirus.aspx" TargetMode="External"/><Relationship Id="rId5" Type="http://schemas.openxmlformats.org/officeDocument/2006/relationships/hyperlink" Target="https://www.who.int/emergencies/diseases/novel-coronavirus-2019" TargetMode="External"/><Relationship Id="rId4" Type="http://schemas.openxmlformats.org/officeDocument/2006/relationships/hyperlink" Target="https://www.cdc.gov/coronavirus/2019-ncov/index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shia.sizemore@Oregon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fr.financialserviceshelp@Oregon.gov" TargetMode="External"/><Relationship Id="rId4" Type="http://schemas.openxmlformats.org/officeDocument/2006/relationships/hyperlink" Target="mailto:dfr.insurancehelp@Oregon.go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tashia.sizemore@Oregon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fr.financialserviceshelp@Oregon.gov" TargetMode="External"/><Relationship Id="rId4" Type="http://schemas.openxmlformats.org/officeDocument/2006/relationships/hyperlink" Target="mailto:dfr.insurancehelp@Oregon.gov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ashia.sizemore@oregon.gov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685800" y="2948247"/>
            <a:ext cx="7924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4000" dirty="0"/>
              <a:t>Billing and Claims Guidance for Oregon insurance </a:t>
            </a:r>
            <a:r>
              <a:rPr lang="en-US" sz="4000" dirty="0" smtClean="0"/>
              <a:t>companies</a:t>
            </a:r>
            <a:br>
              <a:rPr lang="en-US" sz="4000" dirty="0" smtClean="0"/>
            </a:br>
            <a:r>
              <a:rPr lang="en-US" sz="4000" dirty="0" smtClean="0"/>
              <a:t>COVID-19</a:t>
            </a:r>
            <a:endParaRPr lang="en-US" sz="4000" b="1" dirty="0">
              <a:solidFill>
                <a:srgbClr val="0A5681"/>
              </a:solidFill>
              <a:latin typeface="Arial"/>
              <a:cs typeface="Arial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85800" y="5309176"/>
            <a:ext cx="7632700" cy="5969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  <a:p>
            <a:pPr algn="ctr"/>
            <a:r>
              <a:rPr lang="en-US" sz="2400" b="1" dirty="0" smtClean="0">
                <a:solidFill>
                  <a:srgbClr val="31859C"/>
                </a:solidFill>
                <a:latin typeface="Arial"/>
                <a:cs typeface="Arial"/>
              </a:rPr>
              <a:t>March 10, 2020</a:t>
            </a:r>
            <a:endParaRPr lang="en-US" sz="2400" dirty="0">
              <a:solidFill>
                <a:srgbClr val="31859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36" y="395466"/>
            <a:ext cx="7056127" cy="250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Out-of-network Care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0500" y="1828800"/>
            <a:ext cx="8763000" cy="3840163"/>
          </a:xfrm>
        </p:spPr>
        <p:txBody>
          <a:bodyPr/>
          <a:lstStyle/>
          <a:p>
            <a:r>
              <a:rPr lang="en-US" sz="2400" b="1" dirty="0"/>
              <a:t>Insurer contingency planning</a:t>
            </a:r>
          </a:p>
          <a:p>
            <a:pPr lvl="1"/>
            <a:r>
              <a:rPr lang="en-US" sz="2400" dirty="0"/>
              <a:t>Find out which in-network labs will be processing tests </a:t>
            </a:r>
          </a:p>
          <a:p>
            <a:pPr lvl="1"/>
            <a:r>
              <a:rPr lang="en-US" sz="2400" dirty="0"/>
              <a:t>Prepare to bring additional labs in-network (even temporarily) to ensure an adequate network</a:t>
            </a:r>
          </a:p>
          <a:p>
            <a:pPr lvl="1"/>
            <a:r>
              <a:rPr lang="en-US" sz="2400" dirty="0"/>
              <a:t>Remember, labs may ship a specimen to a different lab, which may be out-of-network</a:t>
            </a:r>
          </a:p>
          <a:p>
            <a:pPr lvl="1"/>
            <a:endParaRPr lang="en-US" sz="2400" dirty="0"/>
          </a:p>
          <a:p>
            <a:r>
              <a:rPr lang="en-US" sz="2400" b="1" dirty="0"/>
              <a:t>The division will monitor to ensure an adequate network of labs and providers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90319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8226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Telemedicine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sz="1800" b="1" dirty="0"/>
              <a:t>Under Oregon law, health benefit plans are required to cover telemedicine services</a:t>
            </a:r>
          </a:p>
          <a:p>
            <a:pPr lvl="1"/>
            <a:r>
              <a:rPr lang="en-US" sz="1800" dirty="0"/>
              <a:t>Synchronous two-way interactive video conferencing (ORS 743A.058)</a:t>
            </a:r>
          </a:p>
          <a:p>
            <a:r>
              <a:rPr lang="en-US" sz="1800" b="1" dirty="0"/>
              <a:t>Some insurers may currently be offering a more robust benefit </a:t>
            </a:r>
          </a:p>
          <a:p>
            <a:pPr lvl="1"/>
            <a:r>
              <a:rPr lang="en-US" sz="1800" dirty="0"/>
              <a:t>Provider appointments without video (as an example) </a:t>
            </a:r>
          </a:p>
          <a:p>
            <a:r>
              <a:rPr lang="en-US" sz="1800" b="1" dirty="0"/>
              <a:t>Consumers may be screened for COVID-19 by providers using various forms of telemedicine</a:t>
            </a:r>
          </a:p>
          <a:p>
            <a:pPr lvl="1"/>
            <a:r>
              <a:rPr lang="en-US" sz="1800" dirty="0"/>
              <a:t>Reduces risks related to exposure </a:t>
            </a:r>
          </a:p>
          <a:p>
            <a:pPr lvl="1"/>
            <a:r>
              <a:rPr lang="en-US" sz="1800" dirty="0"/>
              <a:t>If a test is advised the consumer may be directed to a specific facility or asked to use an alternate entrance </a:t>
            </a:r>
          </a:p>
          <a:p>
            <a:r>
              <a:rPr lang="en-US" sz="1800" b="1" dirty="0"/>
              <a:t>The division encourages insurers cover telemedicine appointments via phone, if they are not doing it already</a:t>
            </a:r>
          </a:p>
          <a:p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32691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sz="2200" dirty="0"/>
              <a:t>Currently being done at state, local, and CDC labs</a:t>
            </a:r>
          </a:p>
          <a:p>
            <a:r>
              <a:rPr lang="en-US" sz="2200" dirty="0"/>
              <a:t>As labs come online tests may become more available to consumers </a:t>
            </a:r>
          </a:p>
          <a:p>
            <a:r>
              <a:rPr lang="en-US" sz="2200" dirty="0"/>
              <a:t>Insurers should check networks to ensure continued adequacy</a:t>
            </a:r>
          </a:p>
          <a:p>
            <a:r>
              <a:rPr lang="en-US" sz="2200" dirty="0"/>
              <a:t>Clinical guidance has been issued by the CDC and OHA related to testing procedures </a:t>
            </a:r>
          </a:p>
          <a:p>
            <a:pPr lvl="1"/>
            <a:r>
              <a:rPr lang="en-US" sz="2200" dirty="0"/>
              <a:t>Insurers should follow published clinical guidance on testing by the CDC and OHA </a:t>
            </a:r>
          </a:p>
          <a:p>
            <a:pPr lvl="1"/>
            <a:r>
              <a:rPr lang="en-US" sz="2200" dirty="0"/>
              <a:t>Insurers </a:t>
            </a:r>
            <a:r>
              <a:rPr lang="en-US" sz="2200" b="1" i="1" dirty="0"/>
              <a:t>should not </a:t>
            </a:r>
            <a:r>
              <a:rPr lang="en-US" sz="2200" dirty="0"/>
              <a:t>create independent medical management practices to limit access to tests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6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8864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information to Consumers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144963"/>
          </a:xfrm>
        </p:spPr>
        <p:txBody>
          <a:bodyPr/>
          <a:lstStyle/>
          <a:p>
            <a:r>
              <a:rPr lang="en-US" sz="1800" b="1" dirty="0"/>
              <a:t>The division encourages insurers to provide accurate information to consumers </a:t>
            </a:r>
          </a:p>
          <a:p>
            <a:pPr lvl="1"/>
            <a:r>
              <a:rPr lang="en-US" sz="1800" dirty="0">
                <a:hlinkClick r:id="rId3"/>
              </a:rPr>
              <a:t>Oregon Health Authority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Centers for Disease Control and Prevention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World Health Organization</a:t>
            </a:r>
            <a:endParaRPr lang="en-US" sz="1800" dirty="0"/>
          </a:p>
          <a:p>
            <a:pPr lvl="1"/>
            <a:r>
              <a:rPr lang="en-US" sz="1800" dirty="0">
                <a:hlinkClick r:id="rId6"/>
              </a:rPr>
              <a:t>Oregon Division of Financial Regulation</a:t>
            </a:r>
            <a:endParaRPr lang="en-US" sz="1800" dirty="0"/>
          </a:p>
          <a:p>
            <a:r>
              <a:rPr lang="en-US" sz="1800" b="1" dirty="0"/>
              <a:t>Consider sharing information with your customers</a:t>
            </a:r>
          </a:p>
          <a:p>
            <a:pPr lvl="1"/>
            <a:r>
              <a:rPr lang="en-US" sz="1800" dirty="0"/>
              <a:t>Accessing telemedicine and nurse hotlines</a:t>
            </a:r>
          </a:p>
          <a:p>
            <a:pPr lvl="1"/>
            <a:r>
              <a:rPr lang="en-US" sz="1800" dirty="0"/>
              <a:t>In-network hospitals and doctors</a:t>
            </a:r>
          </a:p>
          <a:p>
            <a:pPr lvl="1"/>
            <a:r>
              <a:rPr lang="en-US" sz="1800" dirty="0"/>
              <a:t>Receiving emergency care out-of-network</a:t>
            </a:r>
          </a:p>
          <a:p>
            <a:pPr lvl="1"/>
            <a:r>
              <a:rPr lang="en-US" sz="1800" dirty="0"/>
              <a:t>Mail order pharmacy services</a:t>
            </a:r>
          </a:p>
          <a:p>
            <a:pPr lvl="1"/>
            <a:r>
              <a:rPr lang="en-US" sz="1800" dirty="0"/>
              <a:t>No cost testing when provided consistent with CDC and OHA guidelines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76781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8547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Gouging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Report price gouging </a:t>
            </a:r>
          </a:p>
          <a:p>
            <a:r>
              <a:rPr lang="en-US" sz="4000" dirty="0"/>
              <a:t>Consumer hotline: 1-877-877-9392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14567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Insurer Preparation Measures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144963"/>
          </a:xfrm>
        </p:spPr>
        <p:txBody>
          <a:bodyPr/>
          <a:lstStyle/>
          <a:p>
            <a:r>
              <a:rPr lang="en-US" sz="2200" dirty="0"/>
              <a:t>Review internal processes and operations to confirm preparedness to address COVID-19 cases</a:t>
            </a:r>
          </a:p>
          <a:p>
            <a:r>
              <a:rPr lang="en-US" sz="2200" dirty="0"/>
              <a:t>Provide timely access to all medically necessary covered health services</a:t>
            </a:r>
          </a:p>
          <a:p>
            <a:r>
              <a:rPr lang="en-US" sz="2200" dirty="0"/>
              <a:t>Continually assess readiness as the situation evolves, and make necessary changes</a:t>
            </a:r>
          </a:p>
          <a:p>
            <a:r>
              <a:rPr lang="en-US" sz="2200" dirty="0"/>
              <a:t>Provide information to consumers about available benefits</a:t>
            </a:r>
          </a:p>
          <a:p>
            <a:r>
              <a:rPr lang="en-US" sz="2200" dirty="0"/>
              <a:t>Quickly respond to inquiries and consider processes to streamline responses</a:t>
            </a:r>
          </a:p>
          <a:p>
            <a:r>
              <a:rPr lang="en-US" sz="2200" dirty="0"/>
              <a:t>Make all necessary and useful information available on websites </a:t>
            </a:r>
          </a:p>
          <a:p>
            <a:r>
              <a:rPr lang="en-US" sz="2200" dirty="0"/>
              <a:t>Staff nurse-help lines accordingly 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10869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Insurer Preparation Measures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sz="1800" dirty="0"/>
              <a:t>Inform consumers and providers that COVID-19 testing, and associated office visit, are covered at no cost, when the purpose is to test for COVID-19</a:t>
            </a:r>
          </a:p>
          <a:p>
            <a:r>
              <a:rPr lang="en-US" sz="1800" dirty="0"/>
              <a:t>Make sure telemedicine programs with participating providers are robust and able to meet increased demand </a:t>
            </a:r>
          </a:p>
          <a:p>
            <a:r>
              <a:rPr lang="en-US" sz="1800" dirty="0"/>
              <a:t>Verify provider networks are adequate to handle potential increase in the need for health care services</a:t>
            </a:r>
          </a:p>
          <a:p>
            <a:r>
              <a:rPr lang="en-US" sz="1800" dirty="0"/>
              <a:t>Make exceptions to provide access to an out-of-network provider at the in-network cost sharing rate if providers with experience treating this condition are not available in-network</a:t>
            </a:r>
          </a:p>
          <a:p>
            <a:r>
              <a:rPr lang="en-US" sz="1800" b="1" dirty="0"/>
              <a:t>Prior authorization should not apply for COVID-19 testing</a:t>
            </a:r>
          </a:p>
          <a:p>
            <a:r>
              <a:rPr lang="en-US" sz="1800" dirty="0"/>
              <a:t>Utilization review for treatment should be completed timely and insurers should be prepared to expedite the review and appeal process for COVID-19, when medically appropriate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35341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Insurer Preparation Measures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dirty="0"/>
              <a:t>Be prepared to make expedited formulary exceptions for treatments that are not currently covered by the formulary </a:t>
            </a:r>
          </a:p>
          <a:p>
            <a:r>
              <a:rPr lang="en-US" dirty="0"/>
              <a:t>Remove barriers related to early refills of prescriptions for maintenance medication to ensure consumers have an adequate supply of medicine 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  <a:endParaRPr lang="en-US" b="1" dirty="0">
              <a:solidFill>
                <a:srgbClr val="31859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6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Appeals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dirty="0"/>
              <a:t>The division has been in contact with contracted IRO’s to provide information on case reassignment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9915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contact the division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sz="2400" dirty="0"/>
              <a:t>When insurer operations are being curtailed due to the outbreak </a:t>
            </a:r>
          </a:p>
          <a:p>
            <a:r>
              <a:rPr lang="en-US" sz="2400" dirty="0"/>
              <a:t>When response times and wait times for insurers consumer hotlines become excessive </a:t>
            </a:r>
          </a:p>
          <a:p>
            <a:r>
              <a:rPr lang="en-US" sz="2400" dirty="0"/>
              <a:t>If a person responsible for responding to division inquiries becomes sick and cannot respond to pending inquiries </a:t>
            </a:r>
          </a:p>
          <a:p>
            <a:r>
              <a:rPr lang="en-US" sz="2400" dirty="0"/>
              <a:t>When the insurer receives complaints or feedback about lab, provider, or test availability </a:t>
            </a:r>
          </a:p>
          <a:p>
            <a:r>
              <a:rPr lang="en-US" sz="2400" dirty="0"/>
              <a:t>If appeals going through an IRO become slow or non-responsive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9095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30155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Division </a:t>
            </a:r>
            <a:r>
              <a:rPr lang="en-US" dirty="0"/>
              <a:t>of </a:t>
            </a:r>
            <a:r>
              <a:rPr lang="en-US" dirty="0" smtClean="0"/>
              <a:t>Financial Regulation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40163"/>
          </a:xfrm>
        </p:spPr>
        <p:txBody>
          <a:bodyPr/>
          <a:lstStyle/>
          <a:p>
            <a:r>
              <a:rPr lang="en-US" sz="2000" dirty="0" smtClean="0"/>
              <a:t>Questions about coverage requirements </a:t>
            </a:r>
          </a:p>
          <a:p>
            <a:pPr lvl="1"/>
            <a:r>
              <a:rPr lang="en-US" sz="2000" dirty="0" smtClean="0"/>
              <a:t>Email: Tashia Sizemore at </a:t>
            </a:r>
            <a:r>
              <a:rPr lang="en-US" sz="2000" dirty="0" smtClean="0">
                <a:hlinkClick r:id="rId3"/>
              </a:rPr>
              <a:t>tashia.sizemore@Oregon.gov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Consumers with questions or complaints </a:t>
            </a:r>
          </a:p>
          <a:p>
            <a:pPr lvl="1"/>
            <a:r>
              <a:rPr lang="en-US" sz="2000" dirty="0" smtClean="0"/>
              <a:t>Consumer hotline: 888-877-4894</a:t>
            </a:r>
          </a:p>
          <a:p>
            <a:pPr lvl="1"/>
            <a:r>
              <a:rPr lang="en-US" sz="2000" dirty="0" smtClean="0"/>
              <a:t>Consumer insurance email: </a:t>
            </a:r>
            <a:r>
              <a:rPr lang="en-US" sz="2000" dirty="0" smtClean="0">
                <a:hlinkClick r:id="rId4"/>
              </a:rPr>
              <a:t>dfr.insurancehelp@Oregon.gov</a:t>
            </a:r>
            <a:endParaRPr lang="en-US" sz="2000" dirty="0" smtClean="0"/>
          </a:p>
          <a:p>
            <a:pPr lvl="1"/>
            <a:r>
              <a:rPr lang="en-US" sz="2000" dirty="0" smtClean="0"/>
              <a:t>Consumer financial services email: </a:t>
            </a:r>
            <a:r>
              <a:rPr lang="en-US" sz="2000" dirty="0" smtClean="0">
                <a:hlinkClick r:id="rId5"/>
              </a:rPr>
              <a:t>dfr.financialserviceshelp@Oregon.gov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division also handles provider complaints   </a:t>
            </a:r>
          </a:p>
          <a:p>
            <a:pPr lvl="1"/>
            <a:r>
              <a:rPr lang="en-US" sz="2000" dirty="0" smtClean="0"/>
              <a:t>Prompt pay law violations</a:t>
            </a:r>
          </a:p>
          <a:p>
            <a:pPr lvl="1"/>
            <a:r>
              <a:rPr lang="en-US" sz="2000" dirty="0" smtClean="0"/>
              <a:t>Mental health parity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8189" y="5835485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13901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Resources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144963"/>
          </a:xfrm>
        </p:spPr>
        <p:txBody>
          <a:bodyPr/>
          <a:lstStyle/>
          <a:p>
            <a:r>
              <a:rPr lang="en-US" sz="2000" b="1" dirty="0"/>
              <a:t>Questions about coverage requirements </a:t>
            </a:r>
          </a:p>
          <a:p>
            <a:pPr lvl="1"/>
            <a:r>
              <a:rPr lang="en-US" sz="2000" dirty="0"/>
              <a:t>Email: Tashia Sizemore at </a:t>
            </a:r>
            <a:r>
              <a:rPr lang="en-US" sz="2000" dirty="0">
                <a:hlinkClick r:id="rId3"/>
              </a:rPr>
              <a:t>tashia.sizemore@Oregon.gov</a:t>
            </a:r>
            <a:r>
              <a:rPr lang="en-US" sz="2000" dirty="0"/>
              <a:t> </a:t>
            </a:r>
          </a:p>
          <a:p>
            <a:r>
              <a:rPr lang="en-US" sz="2000" b="1" dirty="0"/>
              <a:t>Consumers with questions or complaints </a:t>
            </a:r>
          </a:p>
          <a:p>
            <a:pPr lvl="1"/>
            <a:r>
              <a:rPr lang="en-US" sz="2000" dirty="0"/>
              <a:t>Consumer Hotline: 888-877-4894 (toll free)</a:t>
            </a:r>
          </a:p>
          <a:p>
            <a:pPr lvl="1"/>
            <a:r>
              <a:rPr lang="en-US" sz="2000" dirty="0"/>
              <a:t>Consumer Insurance Email: </a:t>
            </a:r>
            <a:r>
              <a:rPr lang="en-US" sz="2000" dirty="0">
                <a:hlinkClick r:id="rId4"/>
              </a:rPr>
              <a:t>dfr.insurancehelp@Oregon.gov</a:t>
            </a:r>
            <a:endParaRPr lang="en-US" sz="2000" dirty="0"/>
          </a:p>
          <a:p>
            <a:pPr lvl="1"/>
            <a:r>
              <a:rPr lang="en-US" sz="2000" dirty="0"/>
              <a:t>Consumer Financial Services Email: </a:t>
            </a:r>
            <a:r>
              <a:rPr lang="en-US" sz="2000" dirty="0">
                <a:hlinkClick r:id="rId5"/>
              </a:rPr>
              <a:t>dfr.financialserviceshelp@Oregon.gov</a:t>
            </a:r>
            <a:r>
              <a:rPr lang="en-US" sz="2000" dirty="0"/>
              <a:t> </a:t>
            </a:r>
          </a:p>
          <a:p>
            <a:r>
              <a:rPr lang="en-US" sz="2000" b="1" dirty="0"/>
              <a:t>The division also handles provider complaints   </a:t>
            </a:r>
          </a:p>
          <a:p>
            <a:pPr lvl="1"/>
            <a:r>
              <a:rPr lang="en-US" sz="2000" dirty="0"/>
              <a:t>Prompt pay law violations</a:t>
            </a:r>
          </a:p>
          <a:p>
            <a:pPr lvl="1"/>
            <a:r>
              <a:rPr lang="en-US" sz="2000" dirty="0"/>
              <a:t>Mental health parity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40999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send new questions to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Tashia Sizemore</a:t>
            </a:r>
          </a:p>
          <a:p>
            <a:pPr marL="0" indent="0">
              <a:buNone/>
            </a:pPr>
            <a:r>
              <a:rPr lang="en-US" dirty="0" smtClean="0"/>
              <a:t>Life and Health Program Manager</a:t>
            </a:r>
          </a:p>
          <a:p>
            <a:pPr marL="0" indent="0">
              <a:buNone/>
            </a:pPr>
            <a:r>
              <a:rPr lang="en-US" dirty="0" smtClean="0"/>
              <a:t>Division of Financial Regulation </a:t>
            </a:r>
          </a:p>
          <a:p>
            <a:pPr marL="0" indent="0">
              <a:buNone/>
            </a:pPr>
            <a:r>
              <a:rPr lang="en-US" u="sng" dirty="0" smtClean="0">
                <a:hlinkClick r:id="rId3"/>
              </a:rPr>
              <a:t>Tashia.sizemore@oregon.gov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8674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2289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applicability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When the purpose of the visit is to test for COVID-19, no cost-share applies for:</a:t>
            </a:r>
          </a:p>
          <a:p>
            <a:r>
              <a:rPr lang="en-US" sz="2800" b="1" dirty="0"/>
              <a:t>In-network provider </a:t>
            </a:r>
            <a:r>
              <a:rPr lang="en-US" sz="2800" b="1" u="sng" dirty="0"/>
              <a:t>office visits </a:t>
            </a:r>
          </a:p>
          <a:p>
            <a:r>
              <a:rPr lang="en-US" sz="2800" b="1" dirty="0"/>
              <a:t>In-network </a:t>
            </a:r>
            <a:r>
              <a:rPr lang="en-US" sz="2800" b="1" u="sng" dirty="0"/>
              <a:t>urgent care visits </a:t>
            </a:r>
          </a:p>
          <a:p>
            <a:r>
              <a:rPr lang="en-US" sz="2800" b="1" u="sng" dirty="0"/>
              <a:t>Emergency room visit</a:t>
            </a:r>
          </a:p>
          <a:p>
            <a:r>
              <a:rPr lang="en-US" sz="2800" b="1" u="sng" dirty="0"/>
              <a:t>Immunization</a:t>
            </a:r>
            <a:r>
              <a:rPr lang="en-US" sz="2800" dirty="0"/>
              <a:t> for COVID-19, once it becomes available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5799463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32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applicability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When the purpose of the visit is to test for COVID-19, no cost-share applies for:</a:t>
            </a:r>
          </a:p>
          <a:p>
            <a:r>
              <a:rPr lang="en-US" sz="2800" b="1" dirty="0"/>
              <a:t>In-network provider </a:t>
            </a:r>
            <a:r>
              <a:rPr lang="en-US" sz="2800" b="1" u="sng" dirty="0"/>
              <a:t>office visits </a:t>
            </a:r>
          </a:p>
          <a:p>
            <a:r>
              <a:rPr lang="en-US" sz="2800" b="1" dirty="0"/>
              <a:t>In-network </a:t>
            </a:r>
            <a:r>
              <a:rPr lang="en-US" sz="2800" b="1" u="sng" dirty="0"/>
              <a:t>urgent care visits </a:t>
            </a:r>
          </a:p>
          <a:p>
            <a:r>
              <a:rPr lang="en-US" sz="2800" b="1" u="sng" dirty="0"/>
              <a:t>Emergency room visit</a:t>
            </a:r>
          </a:p>
          <a:p>
            <a:r>
              <a:rPr lang="en-US" sz="2800" b="1" u="sng" dirty="0"/>
              <a:t>Immunization</a:t>
            </a:r>
            <a:r>
              <a:rPr lang="en-US" sz="2800" dirty="0"/>
              <a:t> for COVID-19, once it becomes available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5781769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3036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2138" y="1524000"/>
            <a:ext cx="8229600" cy="3840163"/>
          </a:xfrm>
        </p:spPr>
        <p:txBody>
          <a:bodyPr/>
          <a:lstStyle/>
          <a:p>
            <a:r>
              <a:rPr lang="en-US" sz="2400" dirty="0"/>
              <a:t>Follow established coding guidelines, including those being developed by CMS and CDC</a:t>
            </a:r>
          </a:p>
          <a:p>
            <a:r>
              <a:rPr lang="en-US" sz="2400" dirty="0"/>
              <a:t>Identify the purpose of the visit using the coding guidelines provided by CMS and CDC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Q: </a:t>
            </a:r>
            <a:r>
              <a:rPr lang="en-US" sz="2400" dirty="0"/>
              <a:t>What if a provider or consumer codes the visit as a COVID-19 test just to get a free doctor’s visit? </a:t>
            </a:r>
          </a:p>
          <a:p>
            <a:pPr marL="0" indent="0">
              <a:buNone/>
            </a:pPr>
            <a:r>
              <a:rPr lang="en-US" sz="2400" b="1" dirty="0"/>
              <a:t>A: </a:t>
            </a:r>
            <a:r>
              <a:rPr lang="en-US" sz="2400" dirty="0"/>
              <a:t>There is always a slight chance a visit could be incorrectly coded. Insurers have tools to identify and resolve coding discrepancies. 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0" y="5791200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6722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ICD-10 and HCPCS Codes associated with COVID-19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Watch for these chart notes and explanations for COVID-19 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1800" b="1" dirty="0"/>
              <a:t>Pneumonia caused by COVID-19</a:t>
            </a:r>
            <a:r>
              <a:rPr lang="en-US" sz="1800" dirty="0"/>
              <a:t> </a:t>
            </a:r>
          </a:p>
          <a:p>
            <a:pPr lvl="2"/>
            <a:r>
              <a:rPr lang="en-US" sz="1800" dirty="0"/>
              <a:t>J12.89, Other viral pneumonia</a:t>
            </a:r>
          </a:p>
          <a:p>
            <a:pPr lvl="2"/>
            <a:r>
              <a:rPr lang="en-US" sz="1800" dirty="0"/>
              <a:t>B97.29, Other coronavirus as the cause of diseases classified elsewhere </a:t>
            </a:r>
          </a:p>
          <a:p>
            <a:pPr lvl="1"/>
            <a:r>
              <a:rPr lang="en-US" sz="1800" b="1" dirty="0"/>
              <a:t>Acute bronchitis caused by COVID-19</a:t>
            </a:r>
          </a:p>
          <a:p>
            <a:pPr lvl="2"/>
            <a:r>
              <a:rPr lang="en-US" sz="1800" dirty="0"/>
              <a:t>J20.8, Acute bronchitis due to other specified organisms </a:t>
            </a:r>
          </a:p>
          <a:p>
            <a:pPr lvl="2"/>
            <a:r>
              <a:rPr lang="en-US" sz="1800" dirty="0"/>
              <a:t>B97.29, Other coronavirus as the cause of diseases classified elsewhere </a:t>
            </a:r>
          </a:p>
          <a:p>
            <a:pPr lvl="1"/>
            <a:r>
              <a:rPr lang="en-US" sz="1800" b="1" dirty="0"/>
              <a:t>Bronchitis not otherwise specified (NOS) due to COVID-19</a:t>
            </a:r>
          </a:p>
          <a:p>
            <a:pPr lvl="2"/>
            <a:r>
              <a:rPr lang="en-US" sz="1800" dirty="0"/>
              <a:t>J40, Bronchitis not specified as acute or  chronic </a:t>
            </a:r>
          </a:p>
          <a:p>
            <a:pPr lvl="2"/>
            <a:r>
              <a:rPr lang="en-US" sz="1800" dirty="0"/>
              <a:t>B97.29, Other coronavirus as the cause of diseases classified elsewhere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416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ICD-10 and HCPCS Codes associated with COVID-19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Watch for these chart notes and explanations for COVID-19: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b="1" dirty="0"/>
              <a:t>Lower respiratory infection associated with COVID-19</a:t>
            </a:r>
          </a:p>
          <a:p>
            <a:pPr lvl="2"/>
            <a:r>
              <a:rPr lang="en-US" sz="2000" dirty="0"/>
              <a:t>J22, Unspecified acute lower respiratory infection </a:t>
            </a:r>
            <a:br>
              <a:rPr lang="en-US" sz="2000" dirty="0"/>
            </a:br>
            <a:r>
              <a:rPr lang="en-US" sz="2000" dirty="0"/>
              <a:t>or</a:t>
            </a:r>
          </a:p>
          <a:p>
            <a:pPr lvl="2"/>
            <a:r>
              <a:rPr lang="en-US" sz="2000" dirty="0"/>
              <a:t>J98.8, Other specified respiratory disorders</a:t>
            </a:r>
          </a:p>
          <a:p>
            <a:pPr lvl="2"/>
            <a:r>
              <a:rPr lang="en-US" sz="2000" dirty="0"/>
              <a:t>B97.29, Other coronavirus as the cause of the diseases classified elsewhere</a:t>
            </a:r>
          </a:p>
          <a:p>
            <a:pPr lvl="1"/>
            <a:r>
              <a:rPr lang="en-US" sz="2000" b="1" dirty="0"/>
              <a:t>Acute respiratory distress syndrome (ARDS)</a:t>
            </a:r>
          </a:p>
          <a:p>
            <a:pPr lvl="2"/>
            <a:r>
              <a:rPr lang="en-US" sz="2000" dirty="0"/>
              <a:t>J80, Acute respiratory distress syndrome</a:t>
            </a:r>
          </a:p>
          <a:p>
            <a:pPr lvl="2"/>
            <a:r>
              <a:rPr lang="en-US" sz="2000" dirty="0"/>
              <a:t>B97.29, Other coronavirus as the cause of the diseases classified elsewhere </a:t>
            </a:r>
          </a:p>
        </p:txBody>
      </p:sp>
    </p:spTree>
    <p:extLst>
      <p:ext uri="{BB962C8B-B14F-4D97-AF65-F5344CB8AC3E}">
        <p14:creationId xmlns:p14="http://schemas.microsoft.com/office/powerpoint/2010/main" val="20462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ICD-10 and HCPCS Codes associated with COVID-19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Watch for these chart notes and explanations for COVID-19:</a:t>
            </a:r>
          </a:p>
          <a:p>
            <a:pPr marL="0" indent="0">
              <a:buNone/>
            </a:pPr>
            <a:endParaRPr lang="en-US" sz="1700" dirty="0"/>
          </a:p>
          <a:p>
            <a:pPr lvl="1"/>
            <a:r>
              <a:rPr lang="en-US" sz="1700" b="1" dirty="0"/>
              <a:t>Exposure to COVID-19</a:t>
            </a:r>
          </a:p>
          <a:p>
            <a:pPr lvl="2"/>
            <a:r>
              <a:rPr lang="en-US" sz="1400" dirty="0"/>
              <a:t>Concern about a possible exposure to COVID-19, but ruled out after evaluation</a:t>
            </a:r>
          </a:p>
          <a:p>
            <a:pPr lvl="3"/>
            <a:r>
              <a:rPr lang="en-US" sz="1400" dirty="0"/>
              <a:t>Z03.818, Encounter for observation for suspected exposure to other biological agents ruled out</a:t>
            </a:r>
          </a:p>
          <a:p>
            <a:pPr lvl="2"/>
            <a:r>
              <a:rPr lang="en-US" sz="1400" dirty="0"/>
              <a:t>Exposure to someone confirmed to have COVID-19</a:t>
            </a:r>
          </a:p>
          <a:p>
            <a:pPr lvl="3"/>
            <a:r>
              <a:rPr lang="en-US" sz="1400" dirty="0"/>
              <a:t>Z20.828, Contact with and (suspected) exposure to other viral communicable diseases </a:t>
            </a:r>
          </a:p>
          <a:p>
            <a:pPr lvl="1"/>
            <a:r>
              <a:rPr lang="en-US" sz="1700" b="1" dirty="0"/>
              <a:t>Signs and symptoms</a:t>
            </a:r>
          </a:p>
          <a:p>
            <a:pPr lvl="2"/>
            <a:r>
              <a:rPr lang="en-US" sz="1400" dirty="0"/>
              <a:t>R05, Cough</a:t>
            </a:r>
          </a:p>
          <a:p>
            <a:pPr lvl="2"/>
            <a:r>
              <a:rPr lang="en-US" sz="1400" dirty="0"/>
              <a:t>R06.02, Shortness of breath</a:t>
            </a:r>
          </a:p>
          <a:p>
            <a:pPr lvl="2"/>
            <a:r>
              <a:rPr lang="en-US" sz="1400" dirty="0"/>
              <a:t>R50.9, Fever, unspecified</a:t>
            </a:r>
          </a:p>
          <a:p>
            <a:pPr marL="914400" lvl="2" indent="0">
              <a:buNone/>
            </a:pPr>
            <a:endParaRPr lang="en-US" sz="1700" dirty="0"/>
          </a:p>
          <a:p>
            <a:r>
              <a:rPr lang="en-US" sz="1700" b="1" dirty="0"/>
              <a:t>U0001</a:t>
            </a:r>
            <a:r>
              <a:rPr lang="en-US" sz="1700" dirty="0"/>
              <a:t> -  HCPCS Code reserved for COVID-19 tests developed by the CDC</a:t>
            </a:r>
          </a:p>
          <a:p>
            <a:r>
              <a:rPr lang="en-US" sz="1700" b="1" dirty="0"/>
              <a:t>U0002</a:t>
            </a:r>
            <a:r>
              <a:rPr lang="en-US" sz="1700" dirty="0"/>
              <a:t> – HCPCS Code used for COVID-19 tests at non-CDC labs  </a:t>
            </a:r>
          </a:p>
        </p:txBody>
      </p:sp>
    </p:spTree>
    <p:extLst>
      <p:ext uri="{BB962C8B-B14F-4D97-AF65-F5344CB8AC3E}">
        <p14:creationId xmlns:p14="http://schemas.microsoft.com/office/powerpoint/2010/main" val="24595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Out-of-network Care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0500" y="1828800"/>
            <a:ext cx="8763000" cy="3840163"/>
          </a:xfrm>
        </p:spPr>
        <p:txBody>
          <a:bodyPr/>
          <a:lstStyle/>
          <a:p>
            <a:r>
              <a:rPr lang="en-US" sz="2000" b="1" dirty="0"/>
              <a:t>Emergency </a:t>
            </a:r>
          </a:p>
          <a:p>
            <a:pPr lvl="1"/>
            <a:r>
              <a:rPr lang="en-US" sz="2000" dirty="0"/>
              <a:t>Under state law, consumers can visit any emergency room for care </a:t>
            </a:r>
          </a:p>
          <a:p>
            <a:r>
              <a:rPr lang="en-US" sz="2000" b="1" dirty="0"/>
              <a:t>Quarantine </a:t>
            </a:r>
          </a:p>
          <a:p>
            <a:pPr lvl="1"/>
            <a:r>
              <a:rPr lang="en-US" sz="2000" dirty="0"/>
              <a:t>Most consumers may be instructed to self-quarantine at home </a:t>
            </a:r>
          </a:p>
          <a:p>
            <a:pPr lvl="1"/>
            <a:r>
              <a:rPr lang="en-US" sz="2000" dirty="0"/>
              <a:t>Severe cases will be admitted to facilities able to handle the level of care</a:t>
            </a:r>
          </a:p>
          <a:p>
            <a:r>
              <a:rPr lang="en-US" sz="2000" b="1" dirty="0"/>
              <a:t>Labs</a:t>
            </a:r>
          </a:p>
          <a:p>
            <a:pPr lvl="1"/>
            <a:r>
              <a:rPr lang="en-US" sz="2000" dirty="0"/>
              <a:t>Waiting to learn what labs are bringing tests online, and when. </a:t>
            </a:r>
          </a:p>
          <a:p>
            <a:pPr lvl="1"/>
            <a:r>
              <a:rPr lang="en-US" sz="2000" dirty="0"/>
              <a:t>Insurers should speak with their contracted labs to determine which in-network labs are developing or preparing to receive and process tests. 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5946054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  <a:latin typeface="Arial"/>
                <a:cs typeface="Arial"/>
              </a:rPr>
              <a:t>Division of Financial Regulation</a:t>
            </a:r>
          </a:p>
        </p:txBody>
      </p:sp>
    </p:spTree>
    <p:extLst>
      <p:ext uri="{BB962C8B-B14F-4D97-AF65-F5344CB8AC3E}">
        <p14:creationId xmlns:p14="http://schemas.microsoft.com/office/powerpoint/2010/main" val="2780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217961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0A5074547484E8CF88D863F679101" ma:contentTypeVersion="7" ma:contentTypeDescription="Create a new document." ma:contentTypeScope="" ma:versionID="50599a65fe725c1bae3ea6988168e34b">
  <xsd:schema xmlns:xsd="http://www.w3.org/2001/XMLSchema" xmlns:xs="http://www.w3.org/2001/XMLSchema" xmlns:p="http://schemas.microsoft.com/office/2006/metadata/properties" xmlns:ns1="http://schemas.microsoft.com/sharepoint/v3" xmlns:ns2="a278a293-375e-45d9-a487-a609036d2c15" targetNamespace="http://schemas.microsoft.com/office/2006/metadata/properties" ma:root="true" ma:fieldsID="84c2eb25169ccb4513d34957fdb3af0d" ns1:_="" ns2:_="">
    <xsd:import namespace="http://schemas.microsoft.com/sharepoint/v3"/>
    <xsd:import namespace="a278a293-375e-45d9-a487-a609036d2c1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8a293-375e-45d9-a487-a609036d2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7F0004-1470-4D90-993C-4CF70F827003}"/>
</file>

<file path=customXml/itemProps2.xml><?xml version="1.0" encoding="utf-8"?>
<ds:datastoreItem xmlns:ds="http://schemas.openxmlformats.org/officeDocument/2006/customXml" ds:itemID="{7952DD52-8525-4292-B7B3-418BEE5AFEA5}"/>
</file>

<file path=customXml/itemProps3.xml><?xml version="1.0" encoding="utf-8"?>
<ds:datastoreItem xmlns:ds="http://schemas.openxmlformats.org/officeDocument/2006/customXml" ds:itemID="{E633E7FA-2429-4BF0-B2E9-E153754B99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6544</TotalTime>
  <Words>1341</Words>
  <Application>Microsoft Office PowerPoint</Application>
  <PresentationFormat>On-screen Show (4:3)</PresentationFormat>
  <Paragraphs>195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Division of Financial Regulation resources</vt:lpstr>
      <vt:lpstr>Agreement applicability </vt:lpstr>
      <vt:lpstr>Agreement applicability </vt:lpstr>
      <vt:lpstr>Billing</vt:lpstr>
      <vt:lpstr>Current ICD-10 and HCPCS Codes associated with COVID-19</vt:lpstr>
      <vt:lpstr>Current ICD-10 and HCPCS Codes associated with COVID-19</vt:lpstr>
      <vt:lpstr>Current ICD-10 and HCPCS Codes associated with COVID-19</vt:lpstr>
      <vt:lpstr>Out-of-network Care</vt:lpstr>
      <vt:lpstr>Out-of-network Care</vt:lpstr>
      <vt:lpstr>Telemedicine</vt:lpstr>
      <vt:lpstr>Testing</vt:lpstr>
      <vt:lpstr>Providing information to Consumers</vt:lpstr>
      <vt:lpstr>Price Gouging </vt:lpstr>
      <vt:lpstr>Insurer Preparation Measures </vt:lpstr>
      <vt:lpstr>Insurer Preparation Measures </vt:lpstr>
      <vt:lpstr>Insurer Preparation Measures </vt:lpstr>
      <vt:lpstr>External Appeals </vt:lpstr>
      <vt:lpstr>When to contact the division</vt:lpstr>
      <vt:lpstr>Division Resources </vt:lpstr>
      <vt:lpstr>Please send new questions to</vt:lpstr>
    </vt:vector>
  </TitlesOfParts>
  <Company>DCBS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Consumer and Business Services</dc:title>
  <dc:creator>Morawski Lisa M</dc:creator>
  <cp:lastModifiedBy>Leah Andrews</cp:lastModifiedBy>
  <cp:revision>373</cp:revision>
  <cp:lastPrinted>2014-03-05T18:01:06Z</cp:lastPrinted>
  <dcterms:created xsi:type="dcterms:W3CDTF">2017-01-04T22:25:28Z</dcterms:created>
  <dcterms:modified xsi:type="dcterms:W3CDTF">2020-03-12T20:13:44Z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0x0101006330A5074547484E8CF88D863F679101</vt:lpwstr>
  </property>
</Properties>
</file>